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97" r:id="rId4"/>
    <p:sldId id="296" r:id="rId5"/>
    <p:sldId id="290" r:id="rId6"/>
    <p:sldId id="267" r:id="rId7"/>
    <p:sldId id="298" r:id="rId8"/>
    <p:sldId id="289" r:id="rId9"/>
    <p:sldId id="293" r:id="rId10"/>
    <p:sldId id="294" r:id="rId11"/>
    <p:sldId id="295" r:id="rId12"/>
    <p:sldId id="287" r:id="rId13"/>
    <p:sldId id="286" r:id="rId14"/>
  </p:sldIdLst>
  <p:sldSz cx="9144000" cy="6858000" type="screen4x3"/>
  <p:notesSz cx="9144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B5781F-377A-7BC6-1A17-0FD0FA819A3B}">
  <a:tblStyle styleId="{D5B5781F-377A-7BC6-1A17-0FD0FA819A3B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09" autoAdjust="0"/>
  </p:normalViewPr>
  <p:slideViewPr>
    <p:cSldViewPr>
      <p:cViewPr varScale="1">
        <p:scale>
          <a:sx n="91" d="100"/>
          <a:sy n="91" d="100"/>
        </p:scale>
        <p:origin x="15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488E4-004B-4F35-A121-18CD1D42AD7B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B07CB-3FE2-471B-BBFF-4A5C77227D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358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rbonne-universite.fr/sites/default/files/media/2020-10/NouveauPIF202_final.xlsx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sz="1200" b="1" dirty="0"/>
              <a:t>Le </a:t>
            </a:r>
            <a:r>
              <a:rPr lang="fr-FR" sz="1200" b="1" dirty="0">
                <a:hlinkClick r:id="rId3"/>
              </a:rPr>
              <a:t>plan individuel de formation</a:t>
            </a:r>
            <a:r>
              <a:rPr lang="fr-FR" sz="1200" b="1" dirty="0"/>
              <a:t> doit être réfléchi dès le début de votre doctorat pour servir à la fois votre projet de recherche et votre projet de poursuite de carrière.</a:t>
            </a:r>
          </a:p>
          <a:p>
            <a:pPr>
              <a:defRPr/>
            </a:pPr>
            <a:r>
              <a:rPr lang="fr-FR" sz="1200" dirty="0"/>
              <a:t>Ce plan est </a:t>
            </a:r>
            <a:r>
              <a:rPr lang="fr-FR" sz="1200" b="1" dirty="0"/>
              <a:t>évolutif </a:t>
            </a:r>
            <a:r>
              <a:rPr lang="fr-FR" sz="1200" dirty="0"/>
              <a:t>et est amené à être régulièrement discuté et mis à jour, notamment lors des réunions du comité suivi individuel.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B07CB-3FE2-471B-BBFF-4A5C77227D3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129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B07CB-3FE2-471B-BBFF-4A5C77227D3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99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 bwMode="auto"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 bwMode="auto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 bwMode="auto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 bwMode="auto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 bwMode="auto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 bwMode="auto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-23750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 bwMode="auto">
            <a:xfrm rot="1799998">
              <a:off x="2996165" y="2859252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 bwMode="auto">
            <a:xfrm rot="1799998">
              <a:off x="3720065" y="412607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Hexagon 54"/>
            <p:cNvSpPr/>
            <p:nvPr/>
          </p:nvSpPr>
          <p:spPr bwMode="auto">
            <a:xfrm rot="1799998">
              <a:off x="3729591" y="1592427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 bwMode="auto">
            <a:xfrm rot="1799998">
              <a:off x="2977115" y="325603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3999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 bwMode="auto">
            <a:xfrm rot="1799998">
              <a:off x="4463014" y="538337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Freeform 57"/>
            <p:cNvSpPr/>
            <p:nvPr/>
          </p:nvSpPr>
          <p:spPr bwMode="auto">
            <a:xfrm rot="1799998">
              <a:off x="-382404" y="4201528"/>
              <a:ext cx="1261499" cy="138823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 bwMode="auto">
            <a:xfrm rot="1799998">
              <a:off x="24365" y="5402429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 bwMode="auto">
            <a:xfrm rot="1799998">
              <a:off x="52941" y="284972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Hexagon 60"/>
            <p:cNvSpPr/>
            <p:nvPr/>
          </p:nvSpPr>
          <p:spPr bwMode="auto">
            <a:xfrm rot="1799998">
              <a:off x="776840" y="4126077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Hexagon 61"/>
            <p:cNvSpPr/>
            <p:nvPr/>
          </p:nvSpPr>
          <p:spPr bwMode="auto">
            <a:xfrm rot="1799998">
              <a:off x="1510264" y="5411953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Hexagon 62"/>
            <p:cNvSpPr/>
            <p:nvPr/>
          </p:nvSpPr>
          <p:spPr bwMode="auto">
            <a:xfrm rot="1799998">
              <a:off x="1529316" y="2859252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Hexagon 63"/>
            <p:cNvSpPr/>
            <p:nvPr/>
          </p:nvSpPr>
          <p:spPr bwMode="auto">
            <a:xfrm rot="1799998">
              <a:off x="795890" y="1563853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Hexagon 64"/>
            <p:cNvSpPr/>
            <p:nvPr/>
          </p:nvSpPr>
          <p:spPr bwMode="auto">
            <a:xfrm rot="1799998">
              <a:off x="6806166" y="414512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Hexagon 65"/>
            <p:cNvSpPr/>
            <p:nvPr/>
          </p:nvSpPr>
          <p:spPr bwMode="auto">
            <a:xfrm rot="1799998">
              <a:off x="7549116" y="5421479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Hexagon 66"/>
            <p:cNvSpPr/>
            <p:nvPr/>
          </p:nvSpPr>
          <p:spPr bwMode="auto">
            <a:xfrm rot="1799998">
              <a:off x="7549117" y="286877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Freeform 67"/>
            <p:cNvSpPr/>
            <p:nvPr/>
          </p:nvSpPr>
          <p:spPr bwMode="auto">
            <a:xfrm rot="1799998">
              <a:off x="8306521" y="4055629"/>
              <a:ext cx="1243407" cy="138823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3999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Freeform 68"/>
            <p:cNvSpPr/>
            <p:nvPr/>
          </p:nvSpPr>
          <p:spPr bwMode="auto">
            <a:xfrm rot="1799998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6" name="Rectangle 45"/>
          <p:cNvSpPr/>
          <p:nvPr/>
        </p:nvSpPr>
        <p:spPr bwMode="auto">
          <a:xfrm>
            <a:off x="3124200" y="-21511"/>
            <a:ext cx="511615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 bwMode="auto">
          <a:xfrm>
            <a:off x="3203848" y="-21511"/>
            <a:ext cx="4950448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3370503" y="2708476"/>
            <a:ext cx="4676218" cy="170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3370503" y="4421080"/>
            <a:ext cx="4672666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3645490" y="1526202"/>
            <a:ext cx="3236447" cy="494993"/>
          </a:xfrm>
        </p:spPr>
        <p:txBody>
          <a:bodyPr anchor="b"/>
          <a:lstStyle>
            <a:lvl1pPr algn="l">
              <a:defRPr sz="24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16 mars 2021</a:t>
            </a:r>
            <a:endParaRPr lang="en-US"/>
          </a:p>
        </p:txBody>
      </p:sp>
      <p:sp>
        <p:nvSpPr>
          <p:cNvPr id="50" name="Rectangle 49"/>
          <p:cNvSpPr/>
          <p:nvPr/>
        </p:nvSpPr>
        <p:spPr bwMode="auto">
          <a:xfrm>
            <a:off x="4650889" y="6088284"/>
            <a:ext cx="3505199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270734" y="6397872"/>
            <a:ext cx="643666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B37D5FE-740C-46F5-801A-FA5477D9711F}" type="slidenum">
              <a:rPr lang="en-US"/>
              <a:t>‹N°›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 bwMode="auto">
          <a:xfrm>
            <a:off x="3203848" y="6088284"/>
            <a:ext cx="4952241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483768" y="6489407"/>
            <a:ext cx="592858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Collège Doctoral Pays de la Loire - Evaluation HCERES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16 mars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B37D5FE-740C-46F5-801A-FA5477D9711F}" type="slidenum">
              <a:rPr lang="en-US"/>
              <a:t>‹N°›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483768" y="6489407"/>
            <a:ext cx="592858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Collège Doctoral Pays de la Loire - Evaluation HCERES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1030147"/>
            <a:ext cx="1484453" cy="4780344"/>
          </a:xfrm>
          <a:prstGeom prst="rect">
            <a:avLst/>
          </a:prstGeom>
        </p:spPr>
        <p:txBody>
          <a:bodyPr vert="eaVert" anchor="ctr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053296" y="1030147"/>
            <a:ext cx="5423704" cy="4780344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16 mars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B37D5FE-740C-46F5-801A-FA5477D9711F}" type="slidenum">
              <a:rPr lang="en-US"/>
              <a:t>‹N°›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483768" y="6489407"/>
            <a:ext cx="592858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Collège Doctoral Pays de la Loire - Evaluation HCERES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16 mars 2021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Collège Doctoral Pays de la Loire - Evaluation HCERES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B37D5FE-740C-46F5-801A-FA5477D9711F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16 mars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483768" y="6489407"/>
            <a:ext cx="592858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Collège Doctoral Pays de la Loire - Evaluation HCERES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B37D5FE-740C-46F5-801A-FA5477D9711F}" type="slidenum">
              <a:rPr lang="en-US"/>
              <a:t>‹N°›</a:t>
            </a:fld>
            <a:endParaRPr lang="en-US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90872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16 mars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B37D5FE-740C-46F5-801A-FA5477D9711F}" type="slidenum">
              <a:rPr lang="en-US"/>
              <a:t>‹N°›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483768" y="6489407"/>
            <a:ext cx="592858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Collège Doctoral Pays de la Loire - Evaluation HCERES</a:t>
            </a:r>
            <a:endParaRPr lang="en-US"/>
          </a:p>
        </p:txBody>
      </p:sp>
      <p:sp>
        <p:nvSpPr>
          <p:cNvPr id="9" name="Title 1"/>
          <p:cNvSpPr txBox="1"/>
          <p:nvPr userDrawn="1"/>
        </p:nvSpPr>
        <p:spPr bwMode="auto">
          <a:xfrm>
            <a:off x="1043608" y="811640"/>
            <a:ext cx="7024744" cy="6731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>
              <a:spcBef>
                <a:spcPts val="0"/>
              </a:spcBef>
              <a:buNone/>
              <a:defRPr sz="28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16 mars 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B37D5FE-740C-46F5-801A-FA5477D9711F}" type="slidenum">
              <a:rPr lang="en-US"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auto">
          <a:xfrm>
            <a:off x="1042416" y="2313432"/>
            <a:ext cx="3419856" cy="349300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auto">
          <a:xfrm>
            <a:off x="4645152" y="2313431"/>
            <a:ext cx="3419856" cy="349300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483768" y="6489407"/>
            <a:ext cx="592858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Collège Doctoral Pays de la Loire - Evaluation HCERES</a:t>
            </a:r>
            <a:endParaRPr lang="en-US"/>
          </a:p>
        </p:txBody>
      </p:sp>
      <p:sp>
        <p:nvSpPr>
          <p:cNvPr id="10" name="Title 1"/>
          <p:cNvSpPr txBox="1"/>
          <p:nvPr userDrawn="1"/>
        </p:nvSpPr>
        <p:spPr bwMode="auto">
          <a:xfrm>
            <a:off x="1043608" y="811640"/>
            <a:ext cx="7024744" cy="6731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>
              <a:spcBef>
                <a:spcPts val="0"/>
              </a:spcBef>
              <a:buNone/>
              <a:defRPr sz="28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16 mars 2021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B37D5FE-740C-46F5-801A-FA5477D9711F}" type="slidenum">
              <a:rPr lang="en-US"/>
              <a:t>‹N°›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483768" y="6489407"/>
            <a:ext cx="592858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Collège Doctoral Pays de la Loire - Evaluation HCERES</a:t>
            </a:r>
            <a:endParaRPr lang="en-US"/>
          </a:p>
        </p:txBody>
      </p:sp>
      <p:sp>
        <p:nvSpPr>
          <p:cNvPr id="11" name="Title 1"/>
          <p:cNvSpPr txBox="1"/>
          <p:nvPr userDrawn="1"/>
        </p:nvSpPr>
        <p:spPr bwMode="auto">
          <a:xfrm>
            <a:off x="1043608" y="811640"/>
            <a:ext cx="7024744" cy="6731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>
              <a:spcBef>
                <a:spcPts val="0"/>
              </a:spcBef>
              <a:buNone/>
              <a:defRPr sz="28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16 mars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B37D5FE-740C-46F5-801A-FA5477D9711F}" type="slidenum">
              <a:rPr lang="en-US"/>
              <a:t>‹N°›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483768" y="6489407"/>
            <a:ext cx="592858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Collège Doctoral Pays de la Loire - Evaluation HCERES</a:t>
            </a:r>
            <a:endParaRPr lang="en-US"/>
          </a:p>
        </p:txBody>
      </p:sp>
      <p:sp>
        <p:nvSpPr>
          <p:cNvPr id="7" name="Title 1"/>
          <p:cNvSpPr txBox="1"/>
          <p:nvPr userDrawn="1"/>
        </p:nvSpPr>
        <p:spPr bwMode="auto">
          <a:xfrm>
            <a:off x="1043608" y="811640"/>
            <a:ext cx="7024744" cy="6731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>
              <a:spcBef>
                <a:spcPts val="0"/>
              </a:spcBef>
              <a:buNone/>
              <a:defRPr sz="28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16 mars 2021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B37D5FE-740C-46F5-801A-FA5477D9711F}" type="slidenum">
              <a:rPr lang="en-US"/>
              <a:t>‹N°›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483768" y="6489407"/>
            <a:ext cx="592858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Collège Doctoral Pays de la Loire - Evaluation HCERES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 bwMode="auto"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 bwMode="auto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 bwMode="auto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 bwMode="auto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 bwMode="auto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 bwMode="auto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-23750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 bwMode="auto">
            <a:xfrm rot="1799998">
              <a:off x="2996165" y="2859252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 bwMode="auto">
            <a:xfrm rot="1799998">
              <a:off x="3720065" y="412607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 bwMode="auto">
            <a:xfrm rot="1799998">
              <a:off x="3729591" y="1592427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Hexagon 54"/>
            <p:cNvSpPr/>
            <p:nvPr/>
          </p:nvSpPr>
          <p:spPr bwMode="auto">
            <a:xfrm rot="1799998">
              <a:off x="2977115" y="325603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3999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 bwMode="auto">
            <a:xfrm rot="1799998">
              <a:off x="4463014" y="538337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Freeform 58"/>
            <p:cNvSpPr/>
            <p:nvPr/>
          </p:nvSpPr>
          <p:spPr bwMode="auto">
            <a:xfrm rot="1799998">
              <a:off x="-382404" y="4201528"/>
              <a:ext cx="1261499" cy="138823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 bwMode="auto">
            <a:xfrm rot="1799998">
              <a:off x="24365" y="5402429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Hexagon 61"/>
            <p:cNvSpPr/>
            <p:nvPr/>
          </p:nvSpPr>
          <p:spPr bwMode="auto">
            <a:xfrm rot="1799998">
              <a:off x="52941" y="284972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Hexagon 62"/>
            <p:cNvSpPr/>
            <p:nvPr/>
          </p:nvSpPr>
          <p:spPr bwMode="auto">
            <a:xfrm rot="1799998">
              <a:off x="776840" y="4126077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Hexagon 63"/>
            <p:cNvSpPr/>
            <p:nvPr/>
          </p:nvSpPr>
          <p:spPr bwMode="auto">
            <a:xfrm rot="1799998">
              <a:off x="1510264" y="5411953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Hexagon 64"/>
            <p:cNvSpPr/>
            <p:nvPr/>
          </p:nvSpPr>
          <p:spPr bwMode="auto">
            <a:xfrm rot="1799998">
              <a:off x="1529316" y="2859252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Hexagon 65"/>
            <p:cNvSpPr/>
            <p:nvPr/>
          </p:nvSpPr>
          <p:spPr bwMode="auto">
            <a:xfrm rot="1799998">
              <a:off x="795890" y="1563853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Hexagon 66"/>
            <p:cNvSpPr/>
            <p:nvPr/>
          </p:nvSpPr>
          <p:spPr bwMode="auto">
            <a:xfrm rot="1799998">
              <a:off x="6806166" y="414512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Hexagon 67"/>
            <p:cNvSpPr/>
            <p:nvPr/>
          </p:nvSpPr>
          <p:spPr bwMode="auto">
            <a:xfrm rot="1799998">
              <a:off x="7549116" y="5421479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Hexagon 68"/>
            <p:cNvSpPr/>
            <p:nvPr/>
          </p:nvSpPr>
          <p:spPr bwMode="auto">
            <a:xfrm rot="1799998">
              <a:off x="7549117" y="286877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Freeform 69"/>
            <p:cNvSpPr/>
            <p:nvPr/>
          </p:nvSpPr>
          <p:spPr bwMode="auto">
            <a:xfrm rot="1799998">
              <a:off x="8306521" y="4055629"/>
              <a:ext cx="1243407" cy="138823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3999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Freeform 70"/>
            <p:cNvSpPr/>
            <p:nvPr/>
          </p:nvSpPr>
          <p:spPr bwMode="auto">
            <a:xfrm rot="1799998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6" name="Rectangle 45"/>
          <p:cNvSpPr/>
          <p:nvPr/>
        </p:nvSpPr>
        <p:spPr bwMode="auto"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 bwMode="auto">
          <a:xfrm>
            <a:off x="4649096" y="-21510"/>
            <a:ext cx="3505199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16 mars 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B37D5FE-740C-46F5-801A-FA5477D9711F}" type="slidenum">
              <a:rPr lang="en-US"/>
              <a:t>‹N°›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 bwMode="auto"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1" name="Rectangle 60"/>
          <p:cNvSpPr/>
          <p:nvPr/>
        </p:nvSpPr>
        <p:spPr bwMode="auto">
          <a:xfrm>
            <a:off x="4650889" y="6088284"/>
            <a:ext cx="3505199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641447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/>
              <a:t>Collège Doctoral Pays de la Loire - Evaluation HCERES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739833" y="2657434"/>
            <a:ext cx="3304572" cy="14631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87" name="Footer Placeholder 4"/>
          <p:cNvSpPr txBox="1"/>
          <p:nvPr userDrawn="1"/>
        </p:nvSpPr>
        <p:spPr bwMode="auto">
          <a:xfrm>
            <a:off x="2483768" y="6489407"/>
            <a:ext cx="59285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>
              <a:defRPr sz="1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College doctoral Pays de la Loire - Evaluation HCERES – Bilan Projet ED xxxx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 bwMode="auto"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 bwMode="auto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 bwMode="auto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 bwMode="auto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 bwMode="auto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 bwMode="auto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-23750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 bwMode="auto">
            <a:xfrm rot="1799998">
              <a:off x="2996165" y="2859252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 bwMode="auto">
            <a:xfrm rot="1799998">
              <a:off x="3720065" y="412607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 bwMode="auto">
            <a:xfrm rot="1799998">
              <a:off x="3729591" y="1592427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Hexagon 60"/>
            <p:cNvSpPr/>
            <p:nvPr/>
          </p:nvSpPr>
          <p:spPr bwMode="auto">
            <a:xfrm rot="1799998">
              <a:off x="2977115" y="325603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3999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Hexagon 61"/>
            <p:cNvSpPr/>
            <p:nvPr/>
          </p:nvSpPr>
          <p:spPr bwMode="auto">
            <a:xfrm rot="1799998">
              <a:off x="4463014" y="538337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Freeform 62"/>
            <p:cNvSpPr/>
            <p:nvPr/>
          </p:nvSpPr>
          <p:spPr bwMode="auto">
            <a:xfrm rot="1799998">
              <a:off x="-382404" y="4201528"/>
              <a:ext cx="1261499" cy="138823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Hexagon 63"/>
            <p:cNvSpPr/>
            <p:nvPr/>
          </p:nvSpPr>
          <p:spPr bwMode="auto">
            <a:xfrm rot="1799998">
              <a:off x="24365" y="5402429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Hexagon 64"/>
            <p:cNvSpPr/>
            <p:nvPr/>
          </p:nvSpPr>
          <p:spPr bwMode="auto">
            <a:xfrm rot="1799998">
              <a:off x="52941" y="284972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Hexagon 65"/>
            <p:cNvSpPr/>
            <p:nvPr/>
          </p:nvSpPr>
          <p:spPr bwMode="auto">
            <a:xfrm rot="1799998">
              <a:off x="776840" y="4126077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Hexagon 66"/>
            <p:cNvSpPr/>
            <p:nvPr/>
          </p:nvSpPr>
          <p:spPr bwMode="auto">
            <a:xfrm rot="1799998">
              <a:off x="1510264" y="5411953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Hexagon 67"/>
            <p:cNvSpPr/>
            <p:nvPr/>
          </p:nvSpPr>
          <p:spPr bwMode="auto">
            <a:xfrm rot="1799998">
              <a:off x="1529316" y="2859252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Hexagon 68"/>
            <p:cNvSpPr/>
            <p:nvPr/>
          </p:nvSpPr>
          <p:spPr bwMode="auto">
            <a:xfrm rot="1799998">
              <a:off x="795890" y="1563853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Hexagon 69"/>
            <p:cNvSpPr/>
            <p:nvPr/>
          </p:nvSpPr>
          <p:spPr bwMode="auto">
            <a:xfrm rot="1799998">
              <a:off x="6806166" y="414512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Hexagon 70"/>
            <p:cNvSpPr/>
            <p:nvPr/>
          </p:nvSpPr>
          <p:spPr bwMode="auto">
            <a:xfrm rot="1799998">
              <a:off x="7549116" y="5421479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Hexagon 71"/>
            <p:cNvSpPr/>
            <p:nvPr/>
          </p:nvSpPr>
          <p:spPr bwMode="auto">
            <a:xfrm rot="1799998">
              <a:off x="7549117" y="286877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Freeform 72"/>
            <p:cNvSpPr/>
            <p:nvPr/>
          </p:nvSpPr>
          <p:spPr bwMode="auto">
            <a:xfrm rot="1799998">
              <a:off x="8306521" y="4055629"/>
              <a:ext cx="1243407" cy="138823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3999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Freeform 73"/>
            <p:cNvSpPr/>
            <p:nvPr/>
          </p:nvSpPr>
          <p:spPr bwMode="auto">
            <a:xfrm rot="1799998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4" name="Rectangle 93"/>
          <p:cNvSpPr/>
          <p:nvPr/>
        </p:nvSpPr>
        <p:spPr bwMode="auto"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Rectangle 100"/>
          <p:cNvSpPr/>
          <p:nvPr/>
        </p:nvSpPr>
        <p:spPr bwMode="auto">
          <a:xfrm>
            <a:off x="4649096" y="-21510"/>
            <a:ext cx="3505199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Rectangle 101"/>
          <p:cNvSpPr/>
          <p:nvPr/>
        </p:nvSpPr>
        <p:spPr bwMode="auto"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Rectangle 104"/>
          <p:cNvSpPr/>
          <p:nvPr/>
        </p:nvSpPr>
        <p:spPr bwMode="auto">
          <a:xfrm>
            <a:off x="4650889" y="6088284"/>
            <a:ext cx="3505199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734424" y="2660904"/>
            <a:ext cx="3300984" cy="14630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734630" y="4133088"/>
            <a:ext cx="3300572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16 mars 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B37D5FE-740C-46F5-801A-FA5477D9711F}" type="slidenum">
              <a:rPr lang="en-US"/>
              <a:t>‹N°›</a:t>
            </a:fld>
            <a:endParaRPr lang="en-US"/>
          </a:p>
        </p:txBody>
      </p:sp>
      <p:sp>
        <p:nvSpPr>
          <p:cNvPr id="5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483768" y="6489407"/>
            <a:ext cx="592858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Collège Doctoral Pays de la Loire - Evaluation HCERES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 bwMode="auto"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 bwMode="auto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 bwMode="auto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 bwMode="auto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 bwMode="auto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 bwMode="auto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-23750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 bwMode="auto">
            <a:xfrm rot="1799998">
              <a:off x="2996165" y="2859252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 bwMode="auto">
            <a:xfrm rot="1799998">
              <a:off x="3720065" y="412607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 bwMode="auto">
            <a:xfrm rot="1799998">
              <a:off x="3729591" y="1592427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 bwMode="auto">
            <a:xfrm rot="1799998">
              <a:off x="2977115" y="325603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3999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 bwMode="auto">
            <a:xfrm rot="1799998">
              <a:off x="4463014" y="538337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 bwMode="auto">
            <a:xfrm rot="1799998">
              <a:off x="-382404" y="4201528"/>
              <a:ext cx="1261499" cy="138823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 bwMode="auto">
            <a:xfrm rot="1799998">
              <a:off x="24365" y="5402429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 bwMode="auto">
            <a:xfrm rot="1799998">
              <a:off x="52941" y="284972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 bwMode="auto">
            <a:xfrm rot="1799998">
              <a:off x="776840" y="4126077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 bwMode="auto">
            <a:xfrm rot="1799998">
              <a:off x="1510264" y="5411953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 bwMode="auto">
            <a:xfrm rot="1799998">
              <a:off x="1529316" y="2859252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 bwMode="auto">
            <a:xfrm rot="1799998">
              <a:off x="795890" y="1563853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 bwMode="auto">
            <a:xfrm rot="1799998">
              <a:off x="6806166" y="414512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 bwMode="auto">
            <a:xfrm rot="1799998">
              <a:off x="7549116" y="5421479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 bwMode="auto">
            <a:xfrm rot="1799998">
              <a:off x="7549117" y="2868778"/>
              <a:ext cx="1601400" cy="1388235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7999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 bwMode="auto">
            <a:xfrm rot="1799998">
              <a:off x="8306521" y="4055629"/>
              <a:ext cx="1243407" cy="138823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3999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 bwMode="auto">
            <a:xfrm rot="1799998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 userDrawn="1"/>
        </p:nvSpPr>
        <p:spPr bwMode="auto"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 bwMode="auto"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 bwMode="auto">
          <a:xfrm>
            <a:off x="4649096" y="-21510"/>
            <a:ext cx="3505199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3492" y="1628800"/>
            <a:ext cx="6777317" cy="4203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r>
              <a:rPr lang="fr-FR"/>
              <a:t>16 mars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429344" y="6492875"/>
            <a:ext cx="59285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Collège Doctoral Pays de la Loire - Evaluation HCERES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8B37D5FE-740C-46F5-801A-FA5477D9711F}" type="slidenum">
              <a:rPr lang="en-US"/>
              <a:t>‹N°›</a:t>
            </a:fld>
            <a:endParaRPr lang="en-US"/>
          </a:p>
        </p:txBody>
      </p:sp>
      <p:sp>
        <p:nvSpPr>
          <p:cNvPr id="62" name="Title 1"/>
          <p:cNvSpPr txBox="1"/>
          <p:nvPr userDrawn="1"/>
        </p:nvSpPr>
        <p:spPr bwMode="auto">
          <a:xfrm>
            <a:off x="1043608" y="811640"/>
            <a:ext cx="7024744" cy="6731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>
              <a:spcBef>
                <a:spcPts val="0"/>
              </a:spcBef>
              <a:buNone/>
              <a:defRPr sz="28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90872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>
        <a:spcBef>
          <a:spcPts val="0"/>
        </a:spcBef>
        <a:buNone/>
        <a:defRPr sz="2800" b="1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274320" algn="l" defTabSz="914400">
        <a:spcBef>
          <a:spcPts val="0"/>
        </a:spcBef>
        <a:buClr>
          <a:schemeClr val="accent1"/>
        </a:buClr>
        <a:buSzPct val="76000"/>
        <a:buFont typeface="Wingdings 2"/>
        <a:buChar char="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>
        <a:spcBef>
          <a:spcPts val="0"/>
        </a:spcBef>
        <a:buClr>
          <a:schemeClr val="accent1"/>
        </a:buClr>
        <a:buSzPct val="76000"/>
        <a:buFont typeface="Wingdings 2"/>
        <a:buChar char=""/>
        <a:defRPr sz="2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>
        <a:spcBef>
          <a:spcPts val="0"/>
        </a:spcBef>
        <a:buClr>
          <a:schemeClr val="accent1"/>
        </a:buClr>
        <a:buSzPct val="76000"/>
        <a:buFont typeface="Wingdings 2"/>
        <a:buChar char=""/>
        <a:defRPr sz="20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>
        <a:spcBef>
          <a:spcPts val="0"/>
        </a:spcBef>
        <a:buClr>
          <a:schemeClr val="accent1"/>
        </a:buClr>
        <a:buSzPct val="76000"/>
        <a:buFont typeface="Wingdings 2"/>
        <a:buChar char=""/>
        <a:defRPr sz="18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>
        <a:spcBef>
          <a:spcPts val="0"/>
        </a:spcBef>
        <a:buClr>
          <a:schemeClr val="accent1"/>
        </a:buClr>
        <a:buSzPct val="76000"/>
        <a:buFont typeface="Wingdings 2"/>
        <a:buChar char=""/>
        <a:defRPr sz="16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>
        <a:spcBef>
          <a:spcPts val="0"/>
        </a:spcBef>
        <a:buClr>
          <a:schemeClr val="accent1"/>
        </a:buClr>
        <a:buSzPct val="76000"/>
        <a:buFont typeface="Wingdings 2"/>
        <a:buChar char=""/>
        <a:defRPr sz="14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>
        <a:spcBef>
          <a:spcPts val="0"/>
        </a:spcBef>
        <a:buClr>
          <a:schemeClr val="accent1"/>
        </a:buClr>
        <a:buSzPct val="76000"/>
        <a:buFont typeface="Wingdings 2"/>
        <a:buChar char=""/>
        <a:defRPr sz="14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>
        <a:spcBef>
          <a:spcPts val="0"/>
        </a:spcBef>
        <a:buClr>
          <a:schemeClr val="accent1"/>
        </a:buClr>
        <a:buSzPct val="76000"/>
        <a:buFont typeface="Wingdings 2"/>
        <a:buChar char=""/>
        <a:defRPr sz="14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>
        <a:spcBef>
          <a:spcPts val="0"/>
        </a:spcBef>
        <a:buClr>
          <a:schemeClr val="accent1"/>
        </a:buClr>
        <a:buSzPct val="76000"/>
        <a:buFont typeface="Wingdings 2"/>
        <a:buChar char=""/>
        <a:defRPr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d-XXX.site@doctorat-paysdelaloire.f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https://www.univ-angerslemans.fr/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fr-FR" sz="2800" dirty="0">
                <a:latin typeface="Arial"/>
                <a:cs typeface="Arial"/>
              </a:rPr>
              <a:t>Formations : pourquoi et comment 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26 janvier 2023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B37D5FE-740C-46F5-801A-FA5477D9711F}" type="slidenum">
              <a:rPr lang="en-US"/>
              <a:t>1</a:t>
            </a:fld>
            <a:endParaRPr lang="en-US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2483768" y="6489407"/>
            <a:ext cx="5928586" cy="365125"/>
          </a:xfrm>
        </p:spPr>
        <p:txBody>
          <a:bodyPr/>
          <a:lstStyle/>
          <a:p>
            <a:pPr>
              <a:defRPr/>
            </a:pPr>
            <a:r>
              <a:rPr lang="fr-FR">
                <a:latin typeface="Arial"/>
                <a:cs typeface="Arial"/>
              </a:rPr>
              <a:t>Collège Doctoral Pays de la Loire -</a:t>
            </a:r>
            <a:endParaRPr lang="en-US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Collège Doctoral Pays de la Loire -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7D5FE-740C-46F5-801A-FA5477D9711F}" type="slidenum">
              <a:rPr lang="en-US" smtClean="0"/>
              <a:t>10</a:t>
            </a:fld>
            <a:endParaRPr lang="en-US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Améthis</a:t>
            </a:r>
            <a:endParaRPr lang="fr-FR" dirty="0"/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 bwMode="auto">
          <a:xfrm>
            <a:off x="5997388" y="22449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26 janvier 2023</a:t>
            </a:r>
            <a:endParaRPr lang="en-US" dirty="0"/>
          </a:p>
        </p:txBody>
      </p:sp>
      <p:sp>
        <p:nvSpPr>
          <p:cNvPr id="14" name="Espace réservé du texte 1">
            <a:extLst>
              <a:ext uri="{FF2B5EF4-FFF2-40B4-BE49-F238E27FC236}">
                <a16:creationId xmlns:a16="http://schemas.microsoft.com/office/drawing/2014/main" id="{61B5385C-1F00-4D8F-997D-D26E4D868B65}"/>
              </a:ext>
            </a:extLst>
          </p:cNvPr>
          <p:cNvSpPr txBox="1">
            <a:spLocks/>
          </p:cNvSpPr>
          <p:nvPr/>
        </p:nvSpPr>
        <p:spPr bwMode="auto">
          <a:xfrm>
            <a:off x="179512" y="771267"/>
            <a:ext cx="8048712" cy="68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>
              <a:defRPr sz="1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000"/>
              <a:t>Amethis</a:t>
            </a:r>
            <a:endParaRPr lang="fr-FR" sz="2000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48ECE601-F62F-468B-89F2-A09B7E1C716C}"/>
              </a:ext>
            </a:extLst>
          </p:cNvPr>
          <p:cNvSpPr txBox="1">
            <a:spLocks/>
          </p:cNvSpPr>
          <p:nvPr/>
        </p:nvSpPr>
        <p:spPr bwMode="auto">
          <a:xfrm>
            <a:off x="193419" y="1268760"/>
            <a:ext cx="8856984" cy="3707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>
              <a:spcBef>
                <a:spcPts val="1600"/>
              </a:spcBef>
              <a:spcAft>
                <a:spcPts val="0"/>
              </a:spcAft>
              <a:buClr>
                <a:srgbClr val="D0D700"/>
              </a:buClr>
              <a:buFont typeface="Trebuchet MS"/>
              <a:buChar char="●"/>
              <a:defRPr sz="2000">
                <a:solidFill>
                  <a:schemeClr val="tx1"/>
                </a:solidFill>
                <a:latin typeface="Trebuchet MS"/>
                <a:ea typeface="MS PGothic"/>
                <a:cs typeface="Trebuchet MS"/>
              </a:defRPr>
            </a:lvl1pPr>
            <a:lvl2pPr marL="742950" indent="-285750" algn="l" defTabSz="457200">
              <a:spcBef>
                <a:spcPts val="8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800">
                <a:solidFill>
                  <a:schemeClr val="tx1"/>
                </a:solidFill>
                <a:latin typeface="Trebuchet MS"/>
                <a:ea typeface="MS PGothic"/>
                <a:cs typeface="+mn-cs"/>
              </a:defRPr>
            </a:lvl2pPr>
            <a:lvl3pPr marL="1143000" indent="-228600" algn="l" defTabSz="457200"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/>
              <a:buChar char="o"/>
              <a:defRPr lang="fr-FR" sz="1600">
                <a:solidFill>
                  <a:schemeClr val="tx1"/>
                </a:solidFill>
                <a:latin typeface="Trebuchet MS"/>
                <a:ea typeface="MS PGothic"/>
                <a:cs typeface="+mn-cs"/>
              </a:defRPr>
            </a:lvl3pPr>
            <a:lvl4pPr marL="1600200" indent="-228600" algn="l" defTabSz="457200">
              <a:spcBef>
                <a:spcPts val="4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  <a:cs typeface="+mn-cs"/>
              </a:defRPr>
            </a:lvl4pPr>
            <a:lvl5pPr marL="2057400" indent="-228600" algn="l" defTabSz="457200"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Trebuchet MS"/>
              <a:buChar char="—"/>
              <a:defRPr sz="1000">
                <a:solidFill>
                  <a:schemeClr val="tx1"/>
                </a:solidFill>
                <a:latin typeface="Trebuchet MS"/>
                <a:ea typeface="MS PGothic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Trebuchet MS"/>
              <a:buChar char="—"/>
              <a:defRPr sz="1200">
                <a:solidFill>
                  <a:schemeClr val="tx1"/>
                </a:solidFill>
                <a:latin typeface="Trebuchet MS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800" b="1" dirty="0">
                <a:latin typeface="+mn-lt"/>
              </a:rPr>
              <a:t>Demande d’équivalence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514199A-4EE7-4C04-80C3-F3CF4F2BFF3D}"/>
              </a:ext>
            </a:extLst>
          </p:cNvPr>
          <p:cNvPicPr/>
          <p:nvPr/>
        </p:nvPicPr>
        <p:blipFill rotWithShape="1">
          <a:blip r:embed="rId2"/>
          <a:srcRect l="50065" t="12157" r="44421" b="55686"/>
          <a:stretch/>
        </p:blipFill>
        <p:spPr bwMode="auto">
          <a:xfrm>
            <a:off x="7607126" y="894745"/>
            <a:ext cx="1166545" cy="1700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69532E3-FA56-4F86-A1E4-E8A621ED8082}"/>
              </a:ext>
            </a:extLst>
          </p:cNvPr>
          <p:cNvSpPr/>
          <p:nvPr/>
        </p:nvSpPr>
        <p:spPr bwMode="auto">
          <a:xfrm>
            <a:off x="7607125" y="1618986"/>
            <a:ext cx="1166545" cy="12601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6E5036F-606B-4B1E-9B3D-35A1F7AA2019}"/>
              </a:ext>
            </a:extLst>
          </p:cNvPr>
          <p:cNvPicPr/>
          <p:nvPr/>
        </p:nvPicPr>
        <p:blipFill rotWithShape="1">
          <a:blip r:embed="rId3"/>
          <a:srcRect l="49845" t="17255" b="14902"/>
          <a:stretch/>
        </p:blipFill>
        <p:spPr bwMode="auto">
          <a:xfrm>
            <a:off x="550342" y="2299632"/>
            <a:ext cx="6984776" cy="3203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avec flèche vers le bas 9">
            <a:extLst>
              <a:ext uri="{FF2B5EF4-FFF2-40B4-BE49-F238E27FC236}">
                <a16:creationId xmlns:a16="http://schemas.microsoft.com/office/drawing/2014/main" id="{13660227-1B40-42C9-8F62-F38E7E21A93D}"/>
              </a:ext>
            </a:extLst>
          </p:cNvPr>
          <p:cNvSpPr/>
          <p:nvPr/>
        </p:nvSpPr>
        <p:spPr bwMode="auto">
          <a:xfrm>
            <a:off x="1126406" y="1618986"/>
            <a:ext cx="1440160" cy="643911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Vidéo explicative</a:t>
            </a:r>
          </a:p>
        </p:txBody>
      </p:sp>
      <p:sp>
        <p:nvSpPr>
          <p:cNvPr id="22" name="Rectangle avec flèche vers la gauche 11">
            <a:extLst>
              <a:ext uri="{FF2B5EF4-FFF2-40B4-BE49-F238E27FC236}">
                <a16:creationId xmlns:a16="http://schemas.microsoft.com/office/drawing/2014/main" id="{D33DE5FE-B448-42B3-B9A7-00854CFD9C0B}"/>
              </a:ext>
            </a:extLst>
          </p:cNvPr>
          <p:cNvSpPr/>
          <p:nvPr/>
        </p:nvSpPr>
        <p:spPr bwMode="auto">
          <a:xfrm>
            <a:off x="7359189" y="2685631"/>
            <a:ext cx="1234469" cy="1422590"/>
          </a:xfrm>
          <a:prstGeom prst="leftArrowCallout">
            <a:avLst>
              <a:gd name="adj1" fmla="val 10763"/>
              <a:gd name="adj2" fmla="val 10388"/>
              <a:gd name="adj3" fmla="val 13313"/>
              <a:gd name="adj4" fmla="val 79515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Déposer une demande lié à cette équivalence au sein de votre ED</a:t>
            </a:r>
          </a:p>
        </p:txBody>
      </p:sp>
      <p:sp>
        <p:nvSpPr>
          <p:cNvPr id="29" name="Rectangle avec flèche vers la gauche 12">
            <a:extLst>
              <a:ext uri="{FF2B5EF4-FFF2-40B4-BE49-F238E27FC236}">
                <a16:creationId xmlns:a16="http://schemas.microsoft.com/office/drawing/2014/main" id="{B0B35C9A-43E2-4D9F-A8DF-8F0F5398E287}"/>
              </a:ext>
            </a:extLst>
          </p:cNvPr>
          <p:cNvSpPr/>
          <p:nvPr/>
        </p:nvSpPr>
        <p:spPr bwMode="auto">
          <a:xfrm>
            <a:off x="874371" y="5057005"/>
            <a:ext cx="3337589" cy="604243"/>
          </a:xfrm>
          <a:prstGeom prst="leftArrowCallout">
            <a:avLst>
              <a:gd name="adj1" fmla="val 10763"/>
              <a:gd name="adj2" fmla="val 10388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Déposer une demande d’équivalence qui n’existe pas dans le catalogue</a:t>
            </a:r>
          </a:p>
        </p:txBody>
      </p:sp>
      <p:sp>
        <p:nvSpPr>
          <p:cNvPr id="30" name="Rectangle avec flèche vers la gauche 13">
            <a:extLst>
              <a:ext uri="{FF2B5EF4-FFF2-40B4-BE49-F238E27FC236}">
                <a16:creationId xmlns:a16="http://schemas.microsoft.com/office/drawing/2014/main" id="{70E0053A-22A3-484B-927F-49635F56A944}"/>
              </a:ext>
            </a:extLst>
          </p:cNvPr>
          <p:cNvSpPr/>
          <p:nvPr/>
        </p:nvSpPr>
        <p:spPr bwMode="auto">
          <a:xfrm>
            <a:off x="3235753" y="2550929"/>
            <a:ext cx="2772315" cy="604243"/>
          </a:xfrm>
          <a:prstGeom prst="leftArrowCallout">
            <a:avLst>
              <a:gd name="adj1" fmla="val 10763"/>
              <a:gd name="adj2" fmla="val 10388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Rechercher une équivalence par intitulée ou par code</a:t>
            </a:r>
          </a:p>
        </p:txBody>
      </p:sp>
      <p:sp>
        <p:nvSpPr>
          <p:cNvPr id="31" name="Rectangle à coins arrondis 14">
            <a:extLst>
              <a:ext uri="{FF2B5EF4-FFF2-40B4-BE49-F238E27FC236}">
                <a16:creationId xmlns:a16="http://schemas.microsoft.com/office/drawing/2014/main" id="{2BDB1056-CEB3-40CD-A03A-53B9037CDB6E}"/>
              </a:ext>
            </a:extLst>
          </p:cNvPr>
          <p:cNvSpPr/>
          <p:nvPr/>
        </p:nvSpPr>
        <p:spPr bwMode="auto">
          <a:xfrm>
            <a:off x="3491880" y="1073794"/>
            <a:ext cx="3924428" cy="10678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 b="1" dirty="0">
                <a:solidFill>
                  <a:sysClr val="windowText" lastClr="000000"/>
                </a:solidFill>
              </a:rPr>
              <a:t>Contact</a:t>
            </a:r>
            <a:endParaRPr lang="fr-FR" sz="1400" b="1" dirty="0">
              <a:solidFill>
                <a:sysClr val="windowText" lastClr="000000"/>
              </a:solidFill>
              <a:cs typeface="Trebuchet MS"/>
            </a:endParaRPr>
          </a:p>
          <a:p>
            <a:pPr algn="ctr">
              <a:defRPr/>
            </a:pPr>
            <a:r>
              <a:rPr lang="fr-FR" sz="1400" dirty="0">
                <a:solidFill>
                  <a:sysClr val="windowText" lastClr="000000"/>
                </a:solidFill>
              </a:rPr>
              <a:t>gestionnaire de site</a:t>
            </a:r>
            <a:br>
              <a:rPr lang="fr-FR" sz="1400" dirty="0">
                <a:solidFill>
                  <a:sysClr val="windowText" lastClr="000000"/>
                </a:solidFill>
              </a:rPr>
            </a:br>
            <a:endParaRPr lang="fr-FR" sz="1400" dirty="0">
              <a:solidFill>
                <a:sysClr val="windowText" lastClr="000000"/>
              </a:solidFill>
            </a:endParaRPr>
          </a:p>
          <a:p>
            <a:pPr algn="ctr">
              <a:defRPr/>
            </a:pPr>
            <a:r>
              <a:rPr lang="fr-FR" sz="1100" i="1" dirty="0">
                <a:solidFill>
                  <a:sysClr val="windowText" lastClr="000000"/>
                </a:solidFill>
                <a:hlinkClick r:id="rId4"/>
              </a:rPr>
              <a:t>ed-XXX.site@doctorat-paysdelaloire.fr</a:t>
            </a:r>
            <a:endParaRPr lang="fr-FR" sz="1100" i="1" dirty="0">
              <a:solidFill>
                <a:sysClr val="windowText" lastClr="000000"/>
              </a:solidFill>
            </a:endParaRPr>
          </a:p>
          <a:p>
            <a:pPr algn="ctr">
              <a:defRPr/>
            </a:pPr>
            <a:r>
              <a:rPr lang="fr-FR" sz="1100" i="1" dirty="0">
                <a:solidFill>
                  <a:sysClr val="windowText" lastClr="000000"/>
                </a:solidFill>
              </a:rPr>
              <a:t>(Exemple ed-sis.angers@doctorat-paysdelaloire.fr</a:t>
            </a:r>
            <a:endParaRPr lang="fr-FR" sz="2000" i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0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Collège Doctoral Pays de la Loire -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7D5FE-740C-46F5-801A-FA5477D9711F}" type="slidenum">
              <a:rPr lang="en-US" smtClean="0"/>
              <a:t>11</a:t>
            </a:fld>
            <a:endParaRPr lang="en-US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Améthis</a:t>
            </a:r>
            <a:endParaRPr lang="fr-FR" dirty="0"/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 bwMode="auto">
          <a:xfrm>
            <a:off x="5997388" y="22449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26 janvier 2023</a:t>
            </a:r>
            <a:endParaRPr lang="en-US" dirty="0"/>
          </a:p>
        </p:txBody>
      </p:sp>
      <p:sp>
        <p:nvSpPr>
          <p:cNvPr id="19" name="Espace réservé du texte 1">
            <a:extLst>
              <a:ext uri="{FF2B5EF4-FFF2-40B4-BE49-F238E27FC236}">
                <a16:creationId xmlns:a16="http://schemas.microsoft.com/office/drawing/2014/main" id="{E6791151-59DF-405D-86EC-88EDE8700AFF}"/>
              </a:ext>
            </a:extLst>
          </p:cNvPr>
          <p:cNvSpPr txBox="1">
            <a:spLocks/>
          </p:cNvSpPr>
          <p:nvPr/>
        </p:nvSpPr>
        <p:spPr bwMode="auto">
          <a:xfrm>
            <a:off x="187797" y="825618"/>
            <a:ext cx="8048712" cy="68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>
              <a:defRPr sz="1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000"/>
              <a:t>Amethis</a:t>
            </a:r>
            <a:endParaRPr lang="fr-FR" sz="2000" dirty="0"/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CF8DCE70-51F9-48DB-B6E7-8148A27E2CCA}"/>
              </a:ext>
            </a:extLst>
          </p:cNvPr>
          <p:cNvSpPr txBox="1">
            <a:spLocks/>
          </p:cNvSpPr>
          <p:nvPr/>
        </p:nvSpPr>
        <p:spPr bwMode="auto">
          <a:xfrm>
            <a:off x="539552" y="1597168"/>
            <a:ext cx="8856984" cy="3707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>
              <a:spcBef>
                <a:spcPts val="1600"/>
              </a:spcBef>
              <a:spcAft>
                <a:spcPts val="0"/>
              </a:spcAft>
              <a:buClr>
                <a:srgbClr val="D0D700"/>
              </a:buClr>
              <a:buFont typeface="Trebuchet MS"/>
              <a:buChar char="●"/>
              <a:defRPr sz="2000">
                <a:solidFill>
                  <a:schemeClr val="tx1"/>
                </a:solidFill>
                <a:latin typeface="Trebuchet MS"/>
                <a:ea typeface="MS PGothic"/>
                <a:cs typeface="Trebuchet MS"/>
              </a:defRPr>
            </a:lvl1pPr>
            <a:lvl2pPr marL="742950" indent="-285750" algn="l" defTabSz="457200">
              <a:spcBef>
                <a:spcPts val="8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800">
                <a:solidFill>
                  <a:schemeClr val="tx1"/>
                </a:solidFill>
                <a:latin typeface="Trebuchet MS"/>
                <a:ea typeface="MS PGothic"/>
                <a:cs typeface="+mn-cs"/>
              </a:defRPr>
            </a:lvl2pPr>
            <a:lvl3pPr marL="1143000" indent="-228600" algn="l" defTabSz="457200"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/>
              <a:buChar char="o"/>
              <a:defRPr lang="fr-FR" sz="1600">
                <a:solidFill>
                  <a:schemeClr val="tx1"/>
                </a:solidFill>
                <a:latin typeface="Trebuchet MS"/>
                <a:ea typeface="MS PGothic"/>
                <a:cs typeface="+mn-cs"/>
              </a:defRPr>
            </a:lvl3pPr>
            <a:lvl4pPr marL="1600200" indent="-228600" algn="l" defTabSz="457200">
              <a:spcBef>
                <a:spcPts val="4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  <a:cs typeface="+mn-cs"/>
              </a:defRPr>
            </a:lvl4pPr>
            <a:lvl5pPr marL="2057400" indent="-228600" algn="l" defTabSz="457200"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Trebuchet MS"/>
              <a:buChar char="—"/>
              <a:defRPr sz="1000">
                <a:solidFill>
                  <a:schemeClr val="tx1"/>
                </a:solidFill>
                <a:latin typeface="Trebuchet MS"/>
                <a:ea typeface="MS PGothic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Trebuchet MS"/>
              <a:buChar char="—"/>
              <a:defRPr sz="1200">
                <a:solidFill>
                  <a:schemeClr val="tx1"/>
                </a:solidFill>
                <a:latin typeface="Trebuchet MS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1800" b="1" dirty="0">
                <a:latin typeface="+mn-lt"/>
              </a:rPr>
              <a:t>Suivi de ces formations et équivalence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C7F793D-6C53-4A87-B3C0-08F96CE5F893}"/>
              </a:ext>
            </a:extLst>
          </p:cNvPr>
          <p:cNvPicPr/>
          <p:nvPr/>
        </p:nvPicPr>
        <p:blipFill rotWithShape="1">
          <a:blip r:embed="rId2"/>
          <a:srcRect l="74767" t="32156" r="2882" b="26274"/>
          <a:stretch/>
        </p:blipFill>
        <p:spPr bwMode="auto">
          <a:xfrm>
            <a:off x="6643561" y="1093419"/>
            <a:ext cx="1988592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DFB91407-DD91-419D-ADB9-C11C0D9F4EC0}"/>
              </a:ext>
            </a:extLst>
          </p:cNvPr>
          <p:cNvSpPr txBox="1"/>
          <p:nvPr/>
        </p:nvSpPr>
        <p:spPr bwMode="auto">
          <a:xfrm>
            <a:off x="7236296" y="877088"/>
            <a:ext cx="160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Page d’accueil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35210062-5C80-42D9-BC1F-AC4AF87FA5A1}"/>
              </a:ext>
            </a:extLst>
          </p:cNvPr>
          <p:cNvPicPr/>
          <p:nvPr/>
        </p:nvPicPr>
        <p:blipFill rotWithShape="1">
          <a:blip r:embed="rId3"/>
          <a:srcRect l="49845" t="16863" b="9412"/>
          <a:stretch/>
        </p:blipFill>
        <p:spPr bwMode="auto">
          <a:xfrm>
            <a:off x="755576" y="2245240"/>
            <a:ext cx="6220320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Rectangle avec flèche vers la gauche 16">
            <a:extLst>
              <a:ext uri="{FF2B5EF4-FFF2-40B4-BE49-F238E27FC236}">
                <a16:creationId xmlns:a16="http://schemas.microsoft.com/office/drawing/2014/main" id="{20DF1EBB-8EAF-43D3-A000-CAE50D9F589A}"/>
              </a:ext>
            </a:extLst>
          </p:cNvPr>
          <p:cNvSpPr/>
          <p:nvPr/>
        </p:nvSpPr>
        <p:spPr bwMode="auto">
          <a:xfrm>
            <a:off x="7109843" y="2605280"/>
            <a:ext cx="1494605" cy="873410"/>
          </a:xfrm>
          <a:prstGeom prst="leftArrowCallout">
            <a:avLst>
              <a:gd name="adj1" fmla="val 10763"/>
              <a:gd name="adj2" fmla="val 10388"/>
              <a:gd name="adj3" fmla="val 25000"/>
              <a:gd name="adj4" fmla="val 8076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Télécharger une attestation par formation comptabilisée</a:t>
            </a:r>
          </a:p>
        </p:txBody>
      </p:sp>
    </p:spTree>
    <p:extLst>
      <p:ext uri="{BB962C8B-B14F-4D97-AF65-F5344CB8AC3E}">
        <p14:creationId xmlns:p14="http://schemas.microsoft.com/office/powerpoint/2010/main" val="1669307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Collège Doctoral Pays de la Loire 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7D5FE-740C-46F5-801A-FA5477D9711F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389053"/>
              </p:ext>
            </p:extLst>
          </p:nvPr>
        </p:nvGraphicFramePr>
        <p:xfrm>
          <a:off x="467544" y="1196753"/>
          <a:ext cx="8064896" cy="3240359"/>
        </p:xfrm>
        <a:graphic>
          <a:graphicData uri="http://schemas.openxmlformats.org/drawingml/2006/table">
            <a:tbl>
              <a:tblPr firstRow="1" firstCol="1" bandRow="1"/>
              <a:tblGrid>
                <a:gridCol w="2543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1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9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Thème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85" marR="37385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Propositions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85" marR="373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Mise en ligne sur </a:t>
                      </a:r>
                      <a:r>
                        <a:rPr lang="fr-FR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Améthis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85" marR="37385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Les formations sont publiées sur </a:t>
                      </a:r>
                      <a:r>
                        <a:rPr lang="fr-FR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Améthis</a:t>
                      </a:r>
                      <a:r>
                        <a:rPr lang="fr-FR" sz="12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(contenu, objectif, formateur, dates si déjà connues)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7385" marR="373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Ouverture des candidatures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85" marR="37385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Au plus tôt 8 semaines avant le (premier) jour de la formation</a:t>
                      </a:r>
                    </a:p>
                  </a:txBody>
                  <a:tcPr marL="37385" marR="373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Validation des inscriptions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85" marR="37385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Au fil de l’eau</a:t>
                      </a:r>
                    </a:p>
                  </a:txBody>
                  <a:tcPr marL="37385" marR="373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Règles de désistement aux formations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85" marR="37385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Possible jusqu’à 7 jours avant le 1</a:t>
                      </a:r>
                      <a:r>
                        <a:rPr lang="fr-FR" sz="12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er</a:t>
                      </a: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jour de la formation. </a:t>
                      </a:r>
                      <a:r>
                        <a:rPr lang="fr-FR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Après il n’est plus possible de se désister</a:t>
                      </a:r>
                    </a:p>
                  </a:txBody>
                  <a:tcPr marL="37385" marR="373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Absentéisme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85" marR="37385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Après chaque absence injustifiée, un mail vous sera adressé avec votre Directeur (</a:t>
                      </a:r>
                      <a:r>
                        <a:rPr lang="fr-FR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trice</a:t>
                      </a: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 de thèse en copie</a:t>
                      </a:r>
                    </a:p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37385" marR="373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Participation partielle aux formations</a:t>
                      </a:r>
                      <a:endParaRPr lang="fr-F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85" marR="37385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 absence à plus de 30% de la formation, aucune heure ne sera validée</a:t>
                      </a:r>
                    </a:p>
                  </a:txBody>
                  <a:tcPr marL="37385" marR="373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Espace réservé de la date 2"/>
          <p:cNvSpPr>
            <a:spLocks noGrp="1"/>
          </p:cNvSpPr>
          <p:nvPr>
            <p:ph type="dt" sz="half" idx="10"/>
          </p:nvPr>
        </p:nvSpPr>
        <p:spPr bwMode="auto">
          <a:xfrm>
            <a:off x="5997388" y="22449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26 janvier 2023</a:t>
            </a:r>
            <a:endParaRPr lang="en-US" dirty="0"/>
          </a:p>
        </p:txBody>
      </p:sp>
      <p:sp>
        <p:nvSpPr>
          <p:cNvPr id="8" name="Titre 5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fr-FR" dirty="0"/>
              <a:t>Bonnes pratiques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67523"/>
              </p:ext>
            </p:extLst>
          </p:nvPr>
        </p:nvGraphicFramePr>
        <p:xfrm>
          <a:off x="467544" y="4581128"/>
          <a:ext cx="8064896" cy="1560433"/>
        </p:xfrm>
        <a:graphic>
          <a:graphicData uri="http://schemas.openxmlformats.org/drawingml/2006/table">
            <a:tbl>
              <a:tblPr firstRow="1" firstCol="1" bandRow="1"/>
              <a:tblGrid>
                <a:gridCol w="2567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7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Critères de priorisation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07" marR="53407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fr-FR" sz="12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er</a:t>
                      </a: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critère : Priorité aux doctorant(e)s ayant inscrit la formation dans leur plan individuel de formation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Puis en 2</a:t>
                      </a:r>
                      <a:r>
                        <a:rPr lang="fr-FR" sz="12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ème</a:t>
                      </a: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critère, l’ED concerné et le site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3ème critère : taux de présence aux formations</a:t>
                      </a:r>
                    </a:p>
                  </a:txBody>
                  <a:tcPr marL="53407" marR="534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Evaluation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07" marR="53407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 questionnaire </a:t>
                      </a:r>
                      <a:r>
                        <a:rPr lang="fr-FR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Limesurvey</a:t>
                      </a:r>
                      <a:r>
                        <a:rPr lang="fr-F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vous est transmis à chaque fin de formation pour</a:t>
                      </a:r>
                      <a:r>
                        <a:rPr lang="fr-FR" sz="12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évaluer les formations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07" marR="5340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81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9552" y="1412776"/>
            <a:ext cx="8136904" cy="4824536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Webinaire sur les formations à l’entrepreneuriat </a:t>
            </a:r>
          </a:p>
          <a:p>
            <a:pPr marL="68580" indent="0">
              <a:buNone/>
            </a:pPr>
            <a:r>
              <a:rPr lang="fr-FR" dirty="0"/>
              <a:t>le 9 février 2023</a:t>
            </a:r>
          </a:p>
          <a:p>
            <a:pPr marL="68580" indent="0">
              <a:buNone/>
            </a:pPr>
            <a:endParaRPr lang="fr-FR" dirty="0"/>
          </a:p>
          <a:p>
            <a:r>
              <a:rPr lang="fr-FR" dirty="0"/>
              <a:t>D’autres besoins ?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Collège Doctoral Pays de la Loire -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7D5FE-740C-46F5-801A-FA5477D9711F}" type="slidenum">
              <a:rPr lang="en-US" smtClean="0"/>
              <a:t>13</a:t>
            </a:fld>
            <a:endParaRPr lang="en-US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fr-FR" dirty="0"/>
              <a:t>Echanges et discussions</a:t>
            </a: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 bwMode="auto">
          <a:xfrm>
            <a:off x="5997388" y="22449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26 janvier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5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 bwMode="auto">
          <a:xfrm>
            <a:off x="827584" y="1916832"/>
            <a:ext cx="7656778" cy="3384376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fr-FR" sz="2000" dirty="0">
                <a:solidFill>
                  <a:srgbClr val="000000"/>
                </a:solidFill>
                <a:ea typeface="Arial"/>
              </a:rPr>
              <a:t>Introduction</a:t>
            </a:r>
          </a:p>
          <a:p>
            <a:pPr>
              <a:defRPr/>
            </a:pPr>
            <a:endParaRPr lang="fr-FR" sz="2000" dirty="0">
              <a:solidFill>
                <a:srgbClr val="000000"/>
              </a:solidFill>
              <a:ea typeface="Arial"/>
            </a:endParaRPr>
          </a:p>
          <a:p>
            <a:pPr>
              <a:defRPr/>
            </a:pPr>
            <a:r>
              <a:rPr lang="fr-FR" sz="2000" dirty="0">
                <a:solidFill>
                  <a:srgbClr val="000000"/>
                </a:solidFill>
                <a:ea typeface="Arial"/>
              </a:rPr>
              <a:t>Offre de formations 2022-2023</a:t>
            </a:r>
          </a:p>
          <a:p>
            <a:pPr marL="68580" indent="0">
              <a:buNone/>
              <a:defRPr/>
            </a:pPr>
            <a:endParaRPr lang="fr-FR" sz="2000" dirty="0"/>
          </a:p>
          <a:p>
            <a:pPr>
              <a:defRPr/>
            </a:pPr>
            <a:r>
              <a:rPr lang="fr-FR" sz="2000" dirty="0" err="1"/>
              <a:t>Améthis</a:t>
            </a:r>
            <a:endParaRPr lang="fr-FR" sz="2000" dirty="0"/>
          </a:p>
          <a:p>
            <a:pPr marL="68580" indent="0">
              <a:buNone/>
              <a:defRPr/>
            </a:pPr>
            <a:endParaRPr lang="fr-FR" sz="2000" b="0" i="0" u="none" dirty="0">
              <a:solidFill>
                <a:srgbClr val="000000"/>
              </a:solidFill>
              <a:ea typeface="Arial"/>
            </a:endParaRPr>
          </a:p>
          <a:p>
            <a:pPr>
              <a:defRPr/>
            </a:pPr>
            <a:r>
              <a:rPr lang="fr-FR" sz="2000" dirty="0"/>
              <a:t>Bonnes pratiques</a:t>
            </a:r>
          </a:p>
          <a:p>
            <a:pPr>
              <a:defRPr/>
            </a:pPr>
            <a:endParaRPr lang="fr-FR" sz="2000" dirty="0"/>
          </a:p>
          <a:p>
            <a:pPr>
              <a:defRPr/>
            </a:pPr>
            <a:r>
              <a:rPr lang="fr-FR" sz="2000" b="0" i="0" u="none" dirty="0">
                <a:solidFill>
                  <a:srgbClr val="000000"/>
                </a:solidFill>
                <a:ea typeface="Arial"/>
              </a:rPr>
              <a:t>Echanges et discussions</a:t>
            </a:r>
            <a:endParaRPr sz="2000" b="0" i="0" u="none" dirty="0">
              <a:solidFill>
                <a:srgbClr val="000000"/>
              </a:solidFill>
              <a:ea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26 janvier 2023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Collège Doctoral Pays de la Loire 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B37D5FE-740C-46F5-801A-FA5477D9711F}" type="slidenum">
              <a:rPr lang="en-US"/>
              <a:t>2</a:t>
            </a:fld>
            <a:endParaRPr lang="en-US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 bwMode="auto">
          <a:xfrm>
            <a:off x="885975" y="76470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dirty="0"/>
              <a:t>Ordre du jour</a:t>
            </a:r>
            <a:endParaRPr lang="fr-FR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4203829"/>
          </a:xfrm>
        </p:spPr>
        <p:txBody>
          <a:bodyPr>
            <a:normAutofit/>
          </a:bodyPr>
          <a:lstStyle/>
          <a:p>
            <a:pPr lvl="1"/>
            <a:endParaRPr lang="fr-FR" dirty="0"/>
          </a:p>
          <a:p>
            <a:pPr marL="6858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Collège Doctoral Pays de la Loire 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7D5FE-740C-46F5-801A-FA5477D9711F}" type="slidenum">
              <a:rPr lang="en-US" smtClean="0"/>
              <a:t>3</a:t>
            </a:fld>
            <a:endParaRPr lang="en-US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 bwMode="auto">
          <a:xfrm>
            <a:off x="5997388" y="22449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26 janvier 2023</a:t>
            </a:r>
            <a:endParaRPr lang="en-US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F0CBECF-E4B6-4DEC-8328-24F2B2C23FF4}"/>
              </a:ext>
            </a:extLst>
          </p:cNvPr>
          <p:cNvGrpSpPr/>
          <p:nvPr/>
        </p:nvGrpSpPr>
        <p:grpSpPr>
          <a:xfrm>
            <a:off x="694324" y="5206612"/>
            <a:ext cx="5176757" cy="1282795"/>
            <a:chOff x="475363" y="5121237"/>
            <a:chExt cx="6208598" cy="1358508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49CA423-135C-47EB-82D8-548BCD38C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7783" y="5719294"/>
              <a:ext cx="956178" cy="565812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A183E272-8761-4BEF-9185-47488AC1E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051" y="5731985"/>
              <a:ext cx="1013326" cy="578454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E936EF0-CD0E-4DD3-9F05-EA82E6641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752" y="5158471"/>
              <a:ext cx="1343725" cy="502901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1D9F8260-B51D-42B6-8658-2ECF6618F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91" y="5731985"/>
              <a:ext cx="1344056" cy="557783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00E84EED-9767-4094-9136-64A425FC3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00" y="5761934"/>
              <a:ext cx="1217158" cy="717811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0A6A7DEA-2E31-40FF-A8CA-E7D76A655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600" y="5746845"/>
              <a:ext cx="1429528" cy="691379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4D0DFC16-AE74-40F0-9E94-727B12891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63" y="5121237"/>
              <a:ext cx="1427737" cy="530422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C576083E-A1EB-47DE-A799-2940A063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382" y="5212758"/>
              <a:ext cx="1023610" cy="308708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9AF092DA-863C-40D3-B7FD-AE3B035C8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1237" y="5222288"/>
              <a:ext cx="1550415" cy="320460"/>
            </a:xfrm>
            <a:prstGeom prst="rect">
              <a:avLst/>
            </a:prstGeom>
          </p:spPr>
        </p:pic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77A581F3-81AE-4084-854D-81510CB67A03}"/>
              </a:ext>
            </a:extLst>
          </p:cNvPr>
          <p:cNvSpPr txBox="1"/>
          <p:nvPr/>
        </p:nvSpPr>
        <p:spPr>
          <a:xfrm>
            <a:off x="6470848" y="5747384"/>
            <a:ext cx="2133600" cy="705952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10 établissements accrédités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9DA688C8-13CE-49CB-B51E-9295C4357443}"/>
              </a:ext>
            </a:extLst>
          </p:cNvPr>
          <p:cNvGrpSpPr/>
          <p:nvPr/>
        </p:nvGrpSpPr>
        <p:grpSpPr>
          <a:xfrm>
            <a:off x="774400" y="1468668"/>
            <a:ext cx="5517066" cy="3206572"/>
            <a:chOff x="3300922" y="1437054"/>
            <a:chExt cx="5294986" cy="2996518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4C7F25B1-9CA9-4A75-9B5B-9F771672804A}"/>
                </a:ext>
              </a:extLst>
            </p:cNvPr>
            <p:cNvGrpSpPr/>
            <p:nvPr/>
          </p:nvGrpSpPr>
          <p:grpSpPr>
            <a:xfrm>
              <a:off x="3473567" y="1858918"/>
              <a:ext cx="4949697" cy="2444409"/>
              <a:chOff x="3473567" y="1858918"/>
              <a:chExt cx="4949697" cy="2444409"/>
            </a:xfrm>
          </p:grpSpPr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E9960BE9-5DD7-45CD-9CAB-DA42F3694213}"/>
                  </a:ext>
                </a:extLst>
              </p:cNvPr>
              <p:cNvSpPr txBox="1"/>
              <p:nvPr/>
            </p:nvSpPr>
            <p:spPr>
              <a:xfrm>
                <a:off x="3473567" y="1858918"/>
                <a:ext cx="4949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11 Ecoles Doctorales (ED)</a:t>
                </a:r>
              </a:p>
            </p:txBody>
          </p:sp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81C085BC-771F-4DDF-A76D-EAA48B281BD1}"/>
                  </a:ext>
                </a:extLst>
              </p:cNvPr>
              <p:cNvSpPr txBox="1"/>
              <p:nvPr/>
            </p:nvSpPr>
            <p:spPr>
              <a:xfrm>
                <a:off x="4579512" y="3933995"/>
                <a:ext cx="27378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3 Pôles Doctoraux</a:t>
                </a:r>
              </a:p>
            </p:txBody>
          </p:sp>
        </p:grpSp>
        <p:sp>
          <p:nvSpPr>
            <p:cNvPr id="21" name="Rectangle à coins arrondis 56">
              <a:extLst>
                <a:ext uri="{FF2B5EF4-FFF2-40B4-BE49-F238E27FC236}">
                  <a16:creationId xmlns:a16="http://schemas.microsoft.com/office/drawing/2014/main" id="{9A422CB4-2B3B-4CF8-A9E7-101D9D817835}"/>
                </a:ext>
              </a:extLst>
            </p:cNvPr>
            <p:cNvSpPr/>
            <p:nvPr/>
          </p:nvSpPr>
          <p:spPr>
            <a:xfrm>
              <a:off x="3300922" y="1437054"/>
              <a:ext cx="5294986" cy="2996518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CF4FD0FF-62A5-4294-8143-D2BA13C84F77}"/>
                </a:ext>
              </a:extLst>
            </p:cNvPr>
            <p:cNvSpPr txBox="1"/>
            <p:nvPr/>
          </p:nvSpPr>
          <p:spPr>
            <a:xfrm>
              <a:off x="3586470" y="1438707"/>
              <a:ext cx="4836793" cy="397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Collège doctoral Pays de la Loire (CD PdL)</a:t>
              </a:r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B66D135A-E020-495D-8BA4-55F543394605}"/>
                </a:ext>
              </a:extLst>
            </p:cNvPr>
            <p:cNvGrpSpPr/>
            <p:nvPr/>
          </p:nvGrpSpPr>
          <p:grpSpPr>
            <a:xfrm>
              <a:off x="3560203" y="2275405"/>
              <a:ext cx="4776425" cy="1578255"/>
              <a:chOff x="3478941" y="2275405"/>
              <a:chExt cx="4776425" cy="1578255"/>
            </a:xfrm>
          </p:grpSpPr>
          <p:sp>
            <p:nvSpPr>
              <p:cNvPr id="35" name="Rectangle à coins arrondis 70">
                <a:extLst>
                  <a:ext uri="{FF2B5EF4-FFF2-40B4-BE49-F238E27FC236}">
                    <a16:creationId xmlns:a16="http://schemas.microsoft.com/office/drawing/2014/main" id="{FCE1228D-CFE7-4027-9E33-7BD5C3CBEE5B}"/>
                  </a:ext>
                </a:extLst>
              </p:cNvPr>
              <p:cNvSpPr/>
              <p:nvPr/>
            </p:nvSpPr>
            <p:spPr>
              <a:xfrm>
                <a:off x="7922618" y="2275405"/>
                <a:ext cx="332748" cy="1578255"/>
              </a:xfrm>
              <a:prstGeom prst="round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6" name="Rectangle à coins arrondis 71">
                <a:extLst>
                  <a:ext uri="{FF2B5EF4-FFF2-40B4-BE49-F238E27FC236}">
                    <a16:creationId xmlns:a16="http://schemas.microsoft.com/office/drawing/2014/main" id="{B230EBEB-4DDA-402B-9E2D-A377DD00CABC}"/>
                  </a:ext>
                </a:extLst>
              </p:cNvPr>
              <p:cNvSpPr/>
              <p:nvPr/>
            </p:nvSpPr>
            <p:spPr>
              <a:xfrm>
                <a:off x="3923309" y="2275405"/>
                <a:ext cx="332748" cy="1578255"/>
              </a:xfrm>
              <a:prstGeom prst="round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7" name="Rectangle à coins arrondis 72">
                <a:extLst>
                  <a:ext uri="{FF2B5EF4-FFF2-40B4-BE49-F238E27FC236}">
                    <a16:creationId xmlns:a16="http://schemas.microsoft.com/office/drawing/2014/main" id="{B986BA59-3792-4494-9DC9-6F3746C1C6BE}"/>
                  </a:ext>
                </a:extLst>
              </p:cNvPr>
              <p:cNvSpPr/>
              <p:nvPr/>
            </p:nvSpPr>
            <p:spPr>
              <a:xfrm>
                <a:off x="4812045" y="2275405"/>
                <a:ext cx="332748" cy="1578255"/>
              </a:xfrm>
              <a:prstGeom prst="round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8" name="Rectangle à coins arrondis 73">
                <a:extLst>
                  <a:ext uri="{FF2B5EF4-FFF2-40B4-BE49-F238E27FC236}">
                    <a16:creationId xmlns:a16="http://schemas.microsoft.com/office/drawing/2014/main" id="{F3020CCC-6634-48AF-9A78-DD63E1744644}"/>
                  </a:ext>
                </a:extLst>
              </p:cNvPr>
              <p:cNvSpPr/>
              <p:nvPr/>
            </p:nvSpPr>
            <p:spPr>
              <a:xfrm>
                <a:off x="5256413" y="2275405"/>
                <a:ext cx="332748" cy="1578255"/>
              </a:xfrm>
              <a:prstGeom prst="round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9" name="Rectangle à coins arrondis 74">
                <a:extLst>
                  <a:ext uri="{FF2B5EF4-FFF2-40B4-BE49-F238E27FC236}">
                    <a16:creationId xmlns:a16="http://schemas.microsoft.com/office/drawing/2014/main" id="{92FDC35F-218F-4369-84DB-3244FB0DC24C}"/>
                  </a:ext>
                </a:extLst>
              </p:cNvPr>
              <p:cNvSpPr/>
              <p:nvPr/>
            </p:nvSpPr>
            <p:spPr>
              <a:xfrm>
                <a:off x="5700781" y="2275405"/>
                <a:ext cx="332748" cy="1578255"/>
              </a:xfrm>
              <a:prstGeom prst="round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0" name="Rectangle à coins arrondis 75">
                <a:extLst>
                  <a:ext uri="{FF2B5EF4-FFF2-40B4-BE49-F238E27FC236}">
                    <a16:creationId xmlns:a16="http://schemas.microsoft.com/office/drawing/2014/main" id="{FC47B0D0-4C5A-4472-B69B-7B691902785B}"/>
                  </a:ext>
                </a:extLst>
              </p:cNvPr>
              <p:cNvSpPr/>
              <p:nvPr/>
            </p:nvSpPr>
            <p:spPr>
              <a:xfrm>
                <a:off x="6145149" y="2275405"/>
                <a:ext cx="332748" cy="1578255"/>
              </a:xfrm>
              <a:prstGeom prst="round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1" name="Rectangle à coins arrondis 76">
                <a:extLst>
                  <a:ext uri="{FF2B5EF4-FFF2-40B4-BE49-F238E27FC236}">
                    <a16:creationId xmlns:a16="http://schemas.microsoft.com/office/drawing/2014/main" id="{D43CE707-5761-4C9B-9A82-5FC0DA3FAFF0}"/>
                  </a:ext>
                </a:extLst>
              </p:cNvPr>
              <p:cNvSpPr/>
              <p:nvPr/>
            </p:nvSpPr>
            <p:spPr>
              <a:xfrm>
                <a:off x="6589517" y="2275405"/>
                <a:ext cx="332748" cy="1578255"/>
              </a:xfrm>
              <a:prstGeom prst="round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2" name="Rectangle à coins arrondis 77">
                <a:extLst>
                  <a:ext uri="{FF2B5EF4-FFF2-40B4-BE49-F238E27FC236}">
                    <a16:creationId xmlns:a16="http://schemas.microsoft.com/office/drawing/2014/main" id="{605BA493-883A-41E8-90B7-C086487B5D63}"/>
                  </a:ext>
                </a:extLst>
              </p:cNvPr>
              <p:cNvSpPr/>
              <p:nvPr/>
            </p:nvSpPr>
            <p:spPr>
              <a:xfrm>
                <a:off x="7033885" y="2275405"/>
                <a:ext cx="332748" cy="1578255"/>
              </a:xfrm>
              <a:prstGeom prst="round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3" name="Rectangle à coins arrondis 78">
                <a:extLst>
                  <a:ext uri="{FF2B5EF4-FFF2-40B4-BE49-F238E27FC236}">
                    <a16:creationId xmlns:a16="http://schemas.microsoft.com/office/drawing/2014/main" id="{FBC9E49E-EFC6-4A95-82DF-516DD242A405}"/>
                  </a:ext>
                </a:extLst>
              </p:cNvPr>
              <p:cNvSpPr/>
              <p:nvPr/>
            </p:nvSpPr>
            <p:spPr>
              <a:xfrm>
                <a:off x="7478253" y="2275405"/>
                <a:ext cx="332748" cy="1578255"/>
              </a:xfrm>
              <a:prstGeom prst="round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4" name="Rectangle à coins arrondis 79">
                <a:extLst>
                  <a:ext uri="{FF2B5EF4-FFF2-40B4-BE49-F238E27FC236}">
                    <a16:creationId xmlns:a16="http://schemas.microsoft.com/office/drawing/2014/main" id="{81389681-A417-4BF6-9314-B527FB5E6774}"/>
                  </a:ext>
                </a:extLst>
              </p:cNvPr>
              <p:cNvSpPr/>
              <p:nvPr/>
            </p:nvSpPr>
            <p:spPr>
              <a:xfrm>
                <a:off x="4367677" y="2275405"/>
                <a:ext cx="332748" cy="1578255"/>
              </a:xfrm>
              <a:prstGeom prst="round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5" name="Rectangle à coins arrondis 80">
                <a:extLst>
                  <a:ext uri="{FF2B5EF4-FFF2-40B4-BE49-F238E27FC236}">
                    <a16:creationId xmlns:a16="http://schemas.microsoft.com/office/drawing/2014/main" id="{BE3C2210-D396-47C0-80F3-E2434F86C87B}"/>
                  </a:ext>
                </a:extLst>
              </p:cNvPr>
              <p:cNvSpPr/>
              <p:nvPr/>
            </p:nvSpPr>
            <p:spPr>
              <a:xfrm>
                <a:off x="3478941" y="2275405"/>
                <a:ext cx="332748" cy="1578255"/>
              </a:xfrm>
              <a:prstGeom prst="round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078ECADB-C5CF-4A58-A940-4D88EE9A82F3}"/>
                </a:ext>
              </a:extLst>
            </p:cNvPr>
            <p:cNvGrpSpPr/>
            <p:nvPr/>
          </p:nvGrpSpPr>
          <p:grpSpPr>
            <a:xfrm>
              <a:off x="3642531" y="2418588"/>
              <a:ext cx="4612867" cy="369332"/>
              <a:chOff x="982729" y="2565480"/>
              <a:chExt cx="4612867" cy="369332"/>
            </a:xfrm>
          </p:grpSpPr>
          <p:sp>
            <p:nvSpPr>
              <p:cNvPr id="33" name="Rectangle à coins arrondis 68">
                <a:extLst>
                  <a:ext uri="{FF2B5EF4-FFF2-40B4-BE49-F238E27FC236}">
                    <a16:creationId xmlns:a16="http://schemas.microsoft.com/office/drawing/2014/main" id="{75A82931-7202-4A42-B469-2C4D7688EAA1}"/>
                  </a:ext>
                </a:extLst>
              </p:cNvPr>
              <p:cNvSpPr/>
              <p:nvPr/>
            </p:nvSpPr>
            <p:spPr>
              <a:xfrm rot="5400000">
                <a:off x="3134928" y="448981"/>
                <a:ext cx="308470" cy="4612867"/>
              </a:xfrm>
              <a:prstGeom prst="roundRect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B2171C38-5519-41D0-A3BD-0786D6E35AAC}"/>
                  </a:ext>
                </a:extLst>
              </p:cNvPr>
              <p:cNvSpPr txBox="1"/>
              <p:nvPr/>
            </p:nvSpPr>
            <p:spPr>
              <a:xfrm>
                <a:off x="2867317" y="2565480"/>
                <a:ext cx="84369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Nantes</a:t>
                </a:r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23518EF9-5853-4EA0-BD7C-19EE11E4294E}"/>
                </a:ext>
              </a:extLst>
            </p:cNvPr>
            <p:cNvGrpSpPr/>
            <p:nvPr/>
          </p:nvGrpSpPr>
          <p:grpSpPr>
            <a:xfrm>
              <a:off x="3642534" y="2833885"/>
              <a:ext cx="4200574" cy="369332"/>
              <a:chOff x="982731" y="2980777"/>
              <a:chExt cx="4612867" cy="369332"/>
            </a:xfrm>
          </p:grpSpPr>
          <p:sp>
            <p:nvSpPr>
              <p:cNvPr id="31" name="Rectangle à coins arrondis 66">
                <a:extLst>
                  <a:ext uri="{FF2B5EF4-FFF2-40B4-BE49-F238E27FC236}">
                    <a16:creationId xmlns:a16="http://schemas.microsoft.com/office/drawing/2014/main" id="{1C9C2C11-B5F8-46DA-8EC2-096F3B9E50FF}"/>
                  </a:ext>
                </a:extLst>
              </p:cNvPr>
              <p:cNvSpPr/>
              <p:nvPr/>
            </p:nvSpPr>
            <p:spPr>
              <a:xfrm rot="5400000">
                <a:off x="3134930" y="876549"/>
                <a:ext cx="308470" cy="4612867"/>
              </a:xfrm>
              <a:prstGeom prst="roundRect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CB7C15A2-B4EE-490C-9B49-302E502A8738}"/>
                  </a:ext>
                </a:extLst>
              </p:cNvPr>
              <p:cNvSpPr txBox="1"/>
              <p:nvPr/>
            </p:nvSpPr>
            <p:spPr>
              <a:xfrm>
                <a:off x="2865316" y="2980777"/>
                <a:ext cx="827984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Angers</a:t>
                </a: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78CCFCD6-F7EB-46E4-B84D-15B7D9EB180F}"/>
                </a:ext>
              </a:extLst>
            </p:cNvPr>
            <p:cNvGrpSpPr/>
            <p:nvPr/>
          </p:nvGrpSpPr>
          <p:grpSpPr>
            <a:xfrm>
              <a:off x="3642499" y="3285224"/>
              <a:ext cx="3740434" cy="369332"/>
              <a:chOff x="982697" y="3432116"/>
              <a:chExt cx="4137300" cy="369332"/>
            </a:xfrm>
          </p:grpSpPr>
          <p:sp>
            <p:nvSpPr>
              <p:cNvPr id="29" name="Rectangle à coins arrondis 64">
                <a:extLst>
                  <a:ext uri="{FF2B5EF4-FFF2-40B4-BE49-F238E27FC236}">
                    <a16:creationId xmlns:a16="http://schemas.microsoft.com/office/drawing/2014/main" id="{6C27A2D2-1FA1-4E4D-B989-308631568571}"/>
                  </a:ext>
                </a:extLst>
              </p:cNvPr>
              <p:cNvSpPr/>
              <p:nvPr/>
            </p:nvSpPr>
            <p:spPr>
              <a:xfrm rot="5400000">
                <a:off x="2897112" y="1541902"/>
                <a:ext cx="308470" cy="4137300"/>
              </a:xfrm>
              <a:prstGeom prst="roundRect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7504F5E5-513B-412E-96D3-51C909BC610F}"/>
                  </a:ext>
                </a:extLst>
              </p:cNvPr>
              <p:cNvSpPr txBox="1"/>
              <p:nvPr/>
            </p:nvSpPr>
            <p:spPr>
              <a:xfrm>
                <a:off x="2567783" y="3432116"/>
                <a:ext cx="970137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Le Mans</a:t>
                </a:r>
              </a:p>
            </p:txBody>
          </p:sp>
        </p:grp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CBAA356-9106-47DF-B3CB-A018F208C62E}"/>
                </a:ext>
              </a:extLst>
            </p:cNvPr>
            <p:cNvSpPr txBox="1"/>
            <p:nvPr/>
          </p:nvSpPr>
          <p:spPr>
            <a:xfrm>
              <a:off x="3498393" y="3911364"/>
              <a:ext cx="4949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11 Ecoles Doctorales (ED)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DC81E368-C045-41A3-B4B0-9945482DAED8}"/>
                </a:ext>
              </a:extLst>
            </p:cNvPr>
            <p:cNvSpPr txBox="1"/>
            <p:nvPr/>
          </p:nvSpPr>
          <p:spPr>
            <a:xfrm>
              <a:off x="4530850" y="1811762"/>
              <a:ext cx="2737807" cy="397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3 s</a:t>
              </a:r>
              <a:r>
                <a:rPr lang="fr-FR" b="1" kern="0" dirty="0">
                  <a:solidFill>
                    <a:srgbClr val="FFC000">
                      <a:lumMod val="60000"/>
                      <a:lumOff val="40000"/>
                    </a:srgbClr>
                  </a:solidFill>
                  <a:latin typeface="Calibri" panose="020F0502020204030204"/>
                </a:rPr>
                <a:t>ites</a:t>
              </a:r>
              <a:endPara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pic>
        <p:nvPicPr>
          <p:cNvPr id="52" name="Picture 2" descr="Communauté d’universités Angers – Le Mans">
            <a:hlinkClick r:id="rId11"/>
            <a:extLst>
              <a:ext uri="{FF2B5EF4-FFF2-40B4-BE49-F238E27FC236}">
                <a16:creationId xmlns:a16="http://schemas.microsoft.com/office/drawing/2014/main" id="{5B349E98-3930-46FC-B720-26FFCB74A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237517"/>
            <a:ext cx="1199069" cy="42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15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4203829"/>
          </a:xfrm>
        </p:spPr>
        <p:txBody>
          <a:bodyPr>
            <a:normAutofit/>
          </a:bodyPr>
          <a:lstStyle/>
          <a:p>
            <a:pPr lvl="1"/>
            <a:endParaRPr lang="fr-FR" dirty="0"/>
          </a:p>
          <a:p>
            <a:pPr marL="6858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Collège Doctoral Pays de la Loire 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7D5FE-740C-46F5-801A-FA5477D9711F}" type="slidenum">
              <a:rPr lang="en-US" smtClean="0"/>
              <a:t>4</a:t>
            </a:fld>
            <a:endParaRPr lang="en-US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 bwMode="auto">
          <a:xfrm>
            <a:off x="5997388" y="22449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26 janvier 2023</a:t>
            </a:r>
            <a:endParaRPr lang="en-US" dirty="0"/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1D05DC04-36DD-47B4-9A23-678EFB773152}"/>
              </a:ext>
            </a:extLst>
          </p:cNvPr>
          <p:cNvSpPr>
            <a:spLocks noGrp="1"/>
          </p:cNvSpPr>
          <p:nvPr/>
        </p:nvSpPr>
        <p:spPr>
          <a:xfrm>
            <a:off x="335261" y="2033483"/>
            <a:ext cx="8013576" cy="4203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Rappel : la délivrance du doctorat certifie la capacité à produire des </a:t>
            </a:r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connaissances scientifiques nouvelles de haut niveau 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ainsi que l'acquisition et la </a:t>
            </a:r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maîtrise de blocs de compétences communs 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l'ensemble des docteur.e.s et liés à leur formation par la recherche.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A1C037-26A1-4C44-9DBC-0BB2187DFC28}"/>
              </a:ext>
            </a:extLst>
          </p:cNvPr>
          <p:cNvSpPr/>
          <p:nvPr/>
        </p:nvSpPr>
        <p:spPr>
          <a:xfrm>
            <a:off x="366076" y="3314009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Bloc 1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Conception et élaboration d'une démarche de recherche et développement, d'études et prospective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83EC65-CF8F-40AD-809A-7EFD8369CCC8}"/>
              </a:ext>
            </a:extLst>
          </p:cNvPr>
          <p:cNvSpPr/>
          <p:nvPr/>
        </p:nvSpPr>
        <p:spPr>
          <a:xfrm>
            <a:off x="357825" y="3933056"/>
            <a:ext cx="782148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Bloc 2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Mise en œuvre d'une démarche de recherche et développement, d'études et prospective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F8F934-27F1-49E0-8366-7159088C2884}"/>
              </a:ext>
            </a:extLst>
          </p:cNvPr>
          <p:cNvSpPr/>
          <p:nvPr/>
        </p:nvSpPr>
        <p:spPr>
          <a:xfrm>
            <a:off x="395536" y="4437112"/>
            <a:ext cx="824107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Bloc 3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Valorisation et transfert des résultats d'une démarche R &amp; D, d'études et prospective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E4697F-B26F-4D93-AAFC-F91A6388817D}"/>
              </a:ext>
            </a:extLst>
          </p:cNvPr>
          <p:cNvSpPr/>
          <p:nvPr/>
        </p:nvSpPr>
        <p:spPr>
          <a:xfrm>
            <a:off x="396554" y="4797152"/>
            <a:ext cx="799187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Bloc 4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Veille scientifique et technologique à l'échelle internationale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Bloc 5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Formation et diffusion de la culture scientifique et technique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F3C5F2-0801-4D99-B013-F6101BD26714}"/>
              </a:ext>
            </a:extLst>
          </p:cNvPr>
          <p:cNvSpPr/>
          <p:nvPr/>
        </p:nvSpPr>
        <p:spPr>
          <a:xfrm>
            <a:off x="395536" y="5301208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Bloc 6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Encadrement d'équipes dédiées à des activités de recherche et développement, d'études et prospective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Source : Arrêté sur les compétences en doctorat : https://www.legifrance.gouv.fr/loda/id/JORFTEXT000038200990/</a:t>
            </a:r>
          </a:p>
        </p:txBody>
      </p:sp>
      <p:sp>
        <p:nvSpPr>
          <p:cNvPr id="14" name="Titre 5">
            <a:extLst>
              <a:ext uri="{FF2B5EF4-FFF2-40B4-BE49-F238E27FC236}">
                <a16:creationId xmlns:a16="http://schemas.microsoft.com/office/drawing/2014/main" id="{5C4433CD-F428-400D-A1FD-E51FE5A85A34}"/>
              </a:ext>
            </a:extLst>
          </p:cNvPr>
          <p:cNvSpPr txBox="1">
            <a:spLocks/>
          </p:cNvSpPr>
          <p:nvPr/>
        </p:nvSpPr>
        <p:spPr>
          <a:xfrm>
            <a:off x="1200374" y="11338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Comment choisir mes formations? La notion de compétences</a:t>
            </a:r>
          </a:p>
        </p:txBody>
      </p:sp>
    </p:spTree>
    <p:extLst>
      <p:ext uri="{BB962C8B-B14F-4D97-AF65-F5344CB8AC3E}">
        <p14:creationId xmlns:p14="http://schemas.microsoft.com/office/powerpoint/2010/main" val="266503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4203829"/>
          </a:xfrm>
        </p:spPr>
        <p:txBody>
          <a:bodyPr>
            <a:normAutofit/>
          </a:bodyPr>
          <a:lstStyle/>
          <a:p>
            <a:pPr lvl="1"/>
            <a:endParaRPr lang="fr-FR" dirty="0"/>
          </a:p>
          <a:p>
            <a:pPr marL="6858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Collège Doctoral Pays de la Loire 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7D5FE-740C-46F5-801A-FA5477D9711F}" type="slidenum">
              <a:rPr lang="en-US" smtClean="0"/>
              <a:t>5</a:t>
            </a:fld>
            <a:endParaRPr lang="en-US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 bwMode="auto">
          <a:xfrm>
            <a:off x="5997388" y="22449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26 janvier 2023</a:t>
            </a:r>
            <a:endParaRPr lang="en-US" dirty="0"/>
          </a:p>
        </p:txBody>
      </p:sp>
      <p:sp>
        <p:nvSpPr>
          <p:cNvPr id="8" name="ZoneTexte 9">
            <a:extLst>
              <a:ext uri="{FF2B5EF4-FFF2-40B4-BE49-F238E27FC236}">
                <a16:creationId xmlns:a16="http://schemas.microsoft.com/office/drawing/2014/main" id="{80A39686-B3BB-4E80-9B13-A9F21A9F1BCD}"/>
              </a:ext>
            </a:extLst>
          </p:cNvPr>
          <p:cNvSpPr txBox="1"/>
          <p:nvPr/>
        </p:nvSpPr>
        <p:spPr>
          <a:xfrm>
            <a:off x="729020" y="1627691"/>
            <a:ext cx="7653536" cy="3456384"/>
          </a:xfrm>
          <a:prstGeom prst="rect">
            <a:avLst/>
          </a:prstGeom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oneTexte 6">
            <a:extLst>
              <a:ext uri="{FF2B5EF4-FFF2-40B4-BE49-F238E27FC236}">
                <a16:creationId xmlns:a16="http://schemas.microsoft.com/office/drawing/2014/main" id="{57579F0F-9D82-46E7-83E4-A22D27DB6D4B}"/>
              </a:ext>
            </a:extLst>
          </p:cNvPr>
          <p:cNvSpPr txBox="1"/>
          <p:nvPr/>
        </p:nvSpPr>
        <p:spPr>
          <a:xfrm>
            <a:off x="761444" y="1163834"/>
            <a:ext cx="7653536" cy="365125"/>
          </a:xfrm>
          <a:prstGeom prst="rect">
            <a:avLst/>
          </a:prstGeom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7">
            <a:extLst>
              <a:ext uri="{FF2B5EF4-FFF2-40B4-BE49-F238E27FC236}">
                <a16:creationId xmlns:a16="http://schemas.microsoft.com/office/drawing/2014/main" id="{38FBD9A4-693C-41B2-BA2C-5FF93AEB4300}"/>
              </a:ext>
            </a:extLst>
          </p:cNvPr>
          <p:cNvSpPr txBox="1"/>
          <p:nvPr/>
        </p:nvSpPr>
        <p:spPr>
          <a:xfrm>
            <a:off x="729020" y="1346396"/>
            <a:ext cx="7653536" cy="4818908"/>
          </a:xfrm>
          <a:prstGeom prst="rect">
            <a:avLst/>
          </a:prstGeom>
        </p:spPr>
        <p:txBody>
          <a:bodyPr wrap="square" rtlCol="0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Comment valoriser et développer mes compétences?</a:t>
            </a:r>
          </a:p>
          <a:p>
            <a:pPr algn="just"/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Etape 1 :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faire une autoévaluation de ces compétences et définir un projet professionnel</a:t>
            </a:r>
          </a:p>
          <a:p>
            <a:pPr algn="just"/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Etape 2 :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identifier les besoins en formation en fonction de cette autoévaluation et définir un </a:t>
            </a:r>
            <a:r>
              <a:rPr lang="fr-F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plan individuel de formation </a:t>
            </a:r>
          </a:p>
          <a:p>
            <a:pPr algn="just"/>
            <a:endParaRPr lang="fr-FR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1900" b="1" dirty="0">
                <a:latin typeface="Calibri" panose="020F0502020204030204" pitchFamily="34" charset="0"/>
                <a:cs typeface="Calibri" panose="020F0502020204030204" pitchFamily="34" charset="0"/>
              </a:rPr>
              <a:t>Ce plan individuel de formation est à réfléchir dès le début de votre doctorat pour servir à la fois votre projet de recherche et votre projet de poursuite de carrière</a:t>
            </a:r>
          </a:p>
          <a:p>
            <a:pPr algn="just"/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Etape 3 :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participer aux formations pour développer vos compétences </a:t>
            </a:r>
          </a:p>
          <a:p>
            <a:pPr algn="just"/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Etape 4 : 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compléter par vos activités de recherche (congrès, colloque, articles, protocoles, nouvelles techniques ….) </a:t>
            </a:r>
          </a:p>
          <a:p>
            <a:pPr algn="just"/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Etape 5 :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valoriser vos compétences à travers votre portfolio qui reprend les formations suivies et les activités de recherche réalisées</a:t>
            </a:r>
          </a:p>
        </p:txBody>
      </p:sp>
    </p:spTree>
    <p:extLst>
      <p:ext uri="{BB962C8B-B14F-4D97-AF65-F5344CB8AC3E}">
        <p14:creationId xmlns:p14="http://schemas.microsoft.com/office/powerpoint/2010/main" val="15328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4203829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250 formations proposées par les écoles doctorales et le collège Pays de la Loire regroupées dans un catalogue </a:t>
            </a:r>
            <a:r>
              <a:rPr lang="fr-FR" dirty="0" err="1"/>
              <a:t>pdf</a:t>
            </a:r>
            <a:endParaRPr lang="fr-FR" dirty="0"/>
          </a:p>
          <a:p>
            <a:pPr marL="68580" indent="0">
              <a:buNone/>
            </a:pPr>
            <a:endParaRPr lang="fr-FR" dirty="0"/>
          </a:p>
          <a:p>
            <a:r>
              <a:rPr lang="fr-FR" b="1" dirty="0"/>
              <a:t>Formations sont classées par catégories</a:t>
            </a:r>
            <a:r>
              <a:rPr lang="fr-FR" dirty="0"/>
              <a:t> : </a:t>
            </a:r>
          </a:p>
          <a:p>
            <a:pPr lvl="1"/>
            <a:r>
              <a:rPr lang="fr-FR" sz="2000" dirty="0"/>
              <a:t>Se former à l’enseignement (ES)</a:t>
            </a:r>
          </a:p>
          <a:p>
            <a:pPr lvl="1"/>
            <a:r>
              <a:rPr lang="fr-FR" sz="2000" dirty="0"/>
              <a:t>Créer son entreprise et développer ses connaissances de l’entreprise et des organisations (EE)</a:t>
            </a:r>
          </a:p>
          <a:p>
            <a:pPr lvl="1"/>
            <a:r>
              <a:rPr lang="fr-FR" sz="2000" dirty="0"/>
              <a:t>Communiquer, manager, gérer un projet (COM, MGT, GDP)</a:t>
            </a:r>
          </a:p>
          <a:p>
            <a:pPr lvl="1"/>
            <a:r>
              <a:rPr lang="fr-FR" sz="2000" dirty="0"/>
              <a:t>Maitriser l’information scientifique et technique : outils et méthodes (IST)</a:t>
            </a:r>
          </a:p>
          <a:p>
            <a:pPr lvl="1"/>
            <a:r>
              <a:rPr lang="fr-FR" sz="2000" dirty="0"/>
              <a:t>Préparer sa poursuite de carrière (PC)</a:t>
            </a:r>
          </a:p>
          <a:p>
            <a:pPr lvl="1"/>
            <a:r>
              <a:rPr lang="fr-FR" sz="2000" dirty="0"/>
              <a:t>Développer ses compétences en langue étrangère (LAN)</a:t>
            </a:r>
          </a:p>
          <a:p>
            <a:pPr lvl="1"/>
            <a:r>
              <a:rPr lang="fr-FR" sz="2000" dirty="0"/>
              <a:t>Se former à la programmation et aux outils numériques (NUM)</a:t>
            </a:r>
          </a:p>
          <a:p>
            <a:pPr lvl="1"/>
            <a:r>
              <a:rPr lang="fr-FR" sz="2000" dirty="0"/>
              <a:t>Renforcer sa culture scientifique interdisciplinaire (CULT)</a:t>
            </a:r>
          </a:p>
          <a:p>
            <a:pPr lvl="1"/>
            <a:r>
              <a:rPr lang="fr-FR" sz="2000" dirty="0"/>
              <a:t>Respecter les principes de déontologie, d’éthique et d’intégrité scientifique (ETH)</a:t>
            </a:r>
          </a:p>
          <a:p>
            <a:pPr lvl="1"/>
            <a:r>
              <a:rPr lang="fr-FR" sz="2000" dirty="0"/>
              <a:t>Les formations disciplinaires (DIS)</a:t>
            </a:r>
          </a:p>
          <a:p>
            <a:pPr lvl="1"/>
            <a:endParaRPr lang="fr-FR" dirty="0"/>
          </a:p>
          <a:p>
            <a:pPr marL="6858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Collège Doctoral Pays de la Loire 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7D5FE-740C-46F5-801A-FA5477D9711F}" type="slidenum">
              <a:rPr lang="en-US" smtClean="0"/>
              <a:t>6</a:t>
            </a:fld>
            <a:endParaRPr lang="en-US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fr-FR" dirty="0"/>
              <a:t>Offre de formations 2022-2023</a:t>
            </a: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 bwMode="auto">
          <a:xfrm>
            <a:off x="5997388" y="22449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26 janvier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3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Collège Doctoral Pays de la Loire 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7D5FE-740C-46F5-801A-FA5477D9711F}" type="slidenum">
              <a:rPr lang="en-US" smtClean="0"/>
              <a:t>7</a:t>
            </a:fld>
            <a:endParaRPr lang="en-US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fr-FR" dirty="0"/>
              <a:t>Offre de formations 2022-2023</a:t>
            </a: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 bwMode="auto">
          <a:xfrm>
            <a:off x="5997388" y="22449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26 janvier 2023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08BFA4-D198-4B84-87BD-080283D95CB3}"/>
              </a:ext>
            </a:extLst>
          </p:cNvPr>
          <p:cNvSpPr/>
          <p:nvPr/>
        </p:nvSpPr>
        <p:spPr>
          <a:xfrm>
            <a:off x="743174" y="1595219"/>
            <a:ext cx="66371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chemeClr val="tx2"/>
                </a:solidFill>
                <a:latin typeface="Arial"/>
                <a:cs typeface="Arial"/>
              </a:rPr>
              <a:t>Les formations obligatoires</a:t>
            </a:r>
          </a:p>
          <a:p>
            <a:pPr lvl="1"/>
            <a:r>
              <a:rPr lang="fr-FR" sz="1600" dirty="0"/>
              <a:t>Éthique de la recherche et intégrité scientifique (ETH)</a:t>
            </a:r>
          </a:p>
          <a:p>
            <a:pPr lvl="1"/>
            <a:r>
              <a:rPr lang="fr-FR" sz="1600" dirty="0"/>
              <a:t>Science ouverte (SO)</a:t>
            </a:r>
          </a:p>
          <a:p>
            <a:pPr lvl="1"/>
            <a:r>
              <a:rPr lang="fr-FR" sz="1600" dirty="0"/>
              <a:t>Formations à la pédagogie </a:t>
            </a:r>
          </a:p>
          <a:p>
            <a:pPr marL="68580" indent="0">
              <a:buNone/>
            </a:pPr>
            <a:r>
              <a:rPr lang="fr-FR" dirty="0"/>
              <a:t>		</a:t>
            </a:r>
          </a:p>
          <a:p>
            <a:pPr marL="68580" indent="0">
              <a:buNone/>
            </a:pPr>
            <a:endParaRPr lang="fr-FR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200" dirty="0">
                <a:solidFill>
                  <a:schemeClr val="tx2"/>
                </a:solidFill>
                <a:latin typeface="Arial"/>
                <a:cs typeface="Arial"/>
              </a:rPr>
              <a:t>Les formations fortement recommandées</a:t>
            </a:r>
          </a:p>
          <a:p>
            <a:pPr lvl="1"/>
            <a:r>
              <a:rPr lang="fr-FR" sz="1600" dirty="0"/>
              <a:t>FLE (doctorants non francophones)</a:t>
            </a:r>
          </a:p>
          <a:p>
            <a:pPr lvl="1"/>
            <a:endParaRPr lang="fr-FR" sz="1600" dirty="0"/>
          </a:p>
          <a:p>
            <a:pPr lvl="1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601378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Collège Doctoral Pays de la Loire -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7D5FE-740C-46F5-801A-FA5477D9711F}" type="slidenum">
              <a:rPr lang="en-US" smtClean="0"/>
              <a:t>8</a:t>
            </a:fld>
            <a:endParaRPr lang="en-US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Améthis</a:t>
            </a:r>
            <a:endParaRPr lang="fr-FR" dirty="0"/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 bwMode="auto">
          <a:xfrm>
            <a:off x="5997388" y="22449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26 janvier 2023</a:t>
            </a:r>
            <a:endParaRPr lang="en-US" dirty="0"/>
          </a:p>
        </p:txBody>
      </p:sp>
      <p:sp>
        <p:nvSpPr>
          <p:cNvPr id="9" name="Espace réservé du texte 1">
            <a:extLst>
              <a:ext uri="{FF2B5EF4-FFF2-40B4-BE49-F238E27FC236}">
                <a16:creationId xmlns:a16="http://schemas.microsoft.com/office/drawing/2014/main" id="{E841B31E-EF79-46BB-9C5A-573BE1BD286C}"/>
              </a:ext>
            </a:extLst>
          </p:cNvPr>
          <p:cNvSpPr txBox="1">
            <a:spLocks/>
          </p:cNvSpPr>
          <p:nvPr/>
        </p:nvSpPr>
        <p:spPr bwMode="auto">
          <a:xfrm>
            <a:off x="590872" y="683384"/>
            <a:ext cx="8048712" cy="68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>
              <a:defRPr sz="1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000"/>
              <a:t>Amethis</a:t>
            </a:r>
            <a:endParaRPr lang="fr-FR" sz="2000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C9C5E6B0-86ED-40BF-A9C7-CFE6D207549E}"/>
              </a:ext>
            </a:extLst>
          </p:cNvPr>
          <p:cNvSpPr txBox="1">
            <a:spLocks/>
          </p:cNvSpPr>
          <p:nvPr/>
        </p:nvSpPr>
        <p:spPr bwMode="auto">
          <a:xfrm>
            <a:off x="590872" y="1412776"/>
            <a:ext cx="8856984" cy="3707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>
              <a:spcBef>
                <a:spcPts val="1600"/>
              </a:spcBef>
              <a:spcAft>
                <a:spcPts val="0"/>
              </a:spcAft>
              <a:buClr>
                <a:srgbClr val="D0D700"/>
              </a:buClr>
              <a:buFont typeface="Trebuchet MS"/>
              <a:buChar char="●"/>
              <a:defRPr sz="2000">
                <a:solidFill>
                  <a:schemeClr val="tx1"/>
                </a:solidFill>
                <a:latin typeface="Trebuchet MS"/>
                <a:ea typeface="MS PGothic"/>
                <a:cs typeface="Trebuchet MS"/>
              </a:defRPr>
            </a:lvl1pPr>
            <a:lvl2pPr marL="742950" indent="-285750" algn="l" defTabSz="457200">
              <a:spcBef>
                <a:spcPts val="8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800">
                <a:solidFill>
                  <a:schemeClr val="tx1"/>
                </a:solidFill>
                <a:latin typeface="Trebuchet MS"/>
                <a:ea typeface="MS PGothic"/>
                <a:cs typeface="+mn-cs"/>
              </a:defRPr>
            </a:lvl2pPr>
            <a:lvl3pPr marL="1143000" indent="-228600" algn="l" defTabSz="457200"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/>
              <a:buChar char="o"/>
              <a:defRPr lang="fr-FR" sz="1600">
                <a:solidFill>
                  <a:schemeClr val="tx1"/>
                </a:solidFill>
                <a:latin typeface="Trebuchet MS"/>
                <a:ea typeface="MS PGothic"/>
                <a:cs typeface="+mn-cs"/>
              </a:defRPr>
            </a:lvl3pPr>
            <a:lvl4pPr marL="1600200" indent="-228600" algn="l" defTabSz="457200">
              <a:spcBef>
                <a:spcPts val="4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  <a:cs typeface="+mn-cs"/>
              </a:defRPr>
            </a:lvl4pPr>
            <a:lvl5pPr marL="2057400" indent="-228600" algn="l" defTabSz="457200"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Trebuchet MS"/>
              <a:buChar char="—"/>
              <a:defRPr sz="1000">
                <a:solidFill>
                  <a:schemeClr val="tx1"/>
                </a:solidFill>
                <a:latin typeface="Trebuchet MS"/>
                <a:ea typeface="MS PGothic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Trebuchet MS"/>
              <a:buChar char="—"/>
              <a:defRPr sz="1200">
                <a:solidFill>
                  <a:schemeClr val="tx1"/>
                </a:solidFill>
                <a:latin typeface="Trebuchet MS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1800" b="1" dirty="0"/>
              <a:t>Catalogue des formations</a:t>
            </a:r>
          </a:p>
          <a:p>
            <a:pPr lvl="1">
              <a:defRPr/>
            </a:pPr>
            <a:r>
              <a:rPr lang="fr-FR" sz="1600" b="1" dirty="0"/>
              <a:t>1) Rechercher une formation </a:t>
            </a:r>
          </a:p>
          <a:p>
            <a:pPr lvl="1">
              <a:defRPr/>
            </a:pPr>
            <a:endParaRPr lang="fr-FR" sz="1400" b="1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0F4FE64-1209-42E7-92CC-C403666BDED1}"/>
              </a:ext>
            </a:extLst>
          </p:cNvPr>
          <p:cNvPicPr/>
          <p:nvPr/>
        </p:nvPicPr>
        <p:blipFill rotWithShape="1">
          <a:blip r:embed="rId2"/>
          <a:srcRect l="50065" t="12157" r="44421" b="55686"/>
          <a:stretch/>
        </p:blipFill>
        <p:spPr bwMode="auto">
          <a:xfrm>
            <a:off x="7283010" y="736715"/>
            <a:ext cx="1166545" cy="1700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06EFA2B-B02D-49FE-82E0-0F70AD628E90}"/>
              </a:ext>
            </a:extLst>
          </p:cNvPr>
          <p:cNvSpPr/>
          <p:nvPr/>
        </p:nvSpPr>
        <p:spPr bwMode="auto">
          <a:xfrm>
            <a:off x="7283010" y="1319854"/>
            <a:ext cx="1166545" cy="12601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C2E69EB-A3D7-448D-B8B5-77DD3EEF548F}"/>
              </a:ext>
            </a:extLst>
          </p:cNvPr>
          <p:cNvPicPr/>
          <p:nvPr/>
        </p:nvPicPr>
        <p:blipFill rotWithShape="1">
          <a:blip r:embed="rId3"/>
          <a:srcRect l="49955" t="16863" r="2075" b="61176"/>
          <a:stretch/>
        </p:blipFill>
        <p:spPr bwMode="auto">
          <a:xfrm>
            <a:off x="1022920" y="3333276"/>
            <a:ext cx="6840760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avec flèche vers le bas 12">
            <a:extLst>
              <a:ext uri="{FF2B5EF4-FFF2-40B4-BE49-F238E27FC236}">
                <a16:creationId xmlns:a16="http://schemas.microsoft.com/office/drawing/2014/main" id="{26491991-2B47-4DBF-877F-639869913790}"/>
              </a:ext>
            </a:extLst>
          </p:cNvPr>
          <p:cNvSpPr/>
          <p:nvPr/>
        </p:nvSpPr>
        <p:spPr bwMode="auto">
          <a:xfrm>
            <a:off x="1526976" y="2780928"/>
            <a:ext cx="1440160" cy="540774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Vidéo explicative</a:t>
            </a:r>
          </a:p>
        </p:txBody>
      </p:sp>
      <p:sp>
        <p:nvSpPr>
          <p:cNvPr id="15" name="Rectangle avec flèche vers le bas 13">
            <a:extLst>
              <a:ext uri="{FF2B5EF4-FFF2-40B4-BE49-F238E27FC236}">
                <a16:creationId xmlns:a16="http://schemas.microsoft.com/office/drawing/2014/main" id="{8D796190-F886-414C-9929-C2904898168B}"/>
              </a:ext>
            </a:extLst>
          </p:cNvPr>
          <p:cNvSpPr/>
          <p:nvPr/>
        </p:nvSpPr>
        <p:spPr bwMode="auto">
          <a:xfrm>
            <a:off x="6085106" y="2596759"/>
            <a:ext cx="2289839" cy="899676"/>
          </a:xfrm>
          <a:prstGeom prst="downArrowCallout">
            <a:avLst>
              <a:gd name="adj1" fmla="val 16069"/>
              <a:gd name="adj2" fmla="val 16069"/>
              <a:gd name="adj3" fmla="val 25000"/>
              <a:gd name="adj4" fmla="val 6497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Filtrer la période de candidature : en cours ou à venir</a:t>
            </a:r>
          </a:p>
        </p:txBody>
      </p:sp>
      <p:sp>
        <p:nvSpPr>
          <p:cNvPr id="16" name="Rectangle avec flèche vers le haut 16">
            <a:extLst>
              <a:ext uri="{FF2B5EF4-FFF2-40B4-BE49-F238E27FC236}">
                <a16:creationId xmlns:a16="http://schemas.microsoft.com/office/drawing/2014/main" id="{04973C8E-F2FE-4CAA-BD61-93A8602D2A32}"/>
              </a:ext>
            </a:extLst>
          </p:cNvPr>
          <p:cNvSpPr/>
          <p:nvPr/>
        </p:nvSpPr>
        <p:spPr bwMode="auto">
          <a:xfrm>
            <a:off x="5271392" y="4413396"/>
            <a:ext cx="2736304" cy="1152128"/>
          </a:xfrm>
          <a:prstGeom prst="upArrowCallout">
            <a:avLst>
              <a:gd name="adj1" fmla="val 8720"/>
              <a:gd name="adj2" fmla="val 15955"/>
              <a:gd name="adj3" fmla="val 25000"/>
              <a:gd name="adj4" fmla="val 6497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ysClr val="windowText" lastClr="000000"/>
                </a:solidFill>
              </a:rPr>
              <a:t>Filtrer par service organisateur : </a:t>
            </a:r>
          </a:p>
          <a:p>
            <a:pPr algn="ctr"/>
            <a:r>
              <a:rPr lang="fr-FR" sz="1200" dirty="0">
                <a:solidFill>
                  <a:sysClr val="windowText" lastClr="000000"/>
                </a:solidFill>
              </a:rPr>
              <a:t>Formations transversales : CDPDL</a:t>
            </a:r>
          </a:p>
          <a:p>
            <a:pPr algn="ctr"/>
            <a:r>
              <a:rPr lang="fr-FR" sz="1200" dirty="0">
                <a:solidFill>
                  <a:sysClr val="windowText" lastClr="000000"/>
                </a:solidFill>
              </a:rPr>
              <a:t>Formations disciplinaires : ED </a:t>
            </a:r>
          </a:p>
        </p:txBody>
      </p:sp>
      <p:sp>
        <p:nvSpPr>
          <p:cNvPr id="17" name="Rectangle avec flèche vers le haut 17">
            <a:extLst>
              <a:ext uri="{FF2B5EF4-FFF2-40B4-BE49-F238E27FC236}">
                <a16:creationId xmlns:a16="http://schemas.microsoft.com/office/drawing/2014/main" id="{98916345-6691-4AFC-BCE6-3746D3887FF5}"/>
              </a:ext>
            </a:extLst>
          </p:cNvPr>
          <p:cNvSpPr/>
          <p:nvPr/>
        </p:nvSpPr>
        <p:spPr bwMode="auto">
          <a:xfrm>
            <a:off x="505461" y="4271622"/>
            <a:ext cx="3325771" cy="1520021"/>
          </a:xfrm>
          <a:prstGeom prst="upArrowCallout">
            <a:avLst>
              <a:gd name="adj1" fmla="val 6289"/>
              <a:gd name="adj2" fmla="val 12689"/>
              <a:gd name="adj3" fmla="val 16044"/>
              <a:gd name="adj4" fmla="val 6497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ysClr val="windowText" lastClr="000000"/>
                </a:solidFill>
              </a:rPr>
              <a:t>Codification des formations </a:t>
            </a:r>
          </a:p>
          <a:p>
            <a:pPr algn="ctr"/>
            <a:r>
              <a:rPr lang="fr-FR" sz="1100" dirty="0">
                <a:solidFill>
                  <a:sysClr val="windowText" lastClr="000000"/>
                </a:solidFill>
              </a:rPr>
              <a:t>2/3 premières lettres : catégorie (COM – ETH)</a:t>
            </a:r>
          </a:p>
          <a:p>
            <a:pPr algn="ctr"/>
            <a:r>
              <a:rPr lang="fr-FR" sz="1100" dirty="0">
                <a:solidFill>
                  <a:sysClr val="windowText" lastClr="000000"/>
                </a:solidFill>
              </a:rPr>
              <a:t>2/3 lettres suivantes : service organisateur (CDPDL)</a:t>
            </a:r>
          </a:p>
        </p:txBody>
      </p:sp>
      <p:sp>
        <p:nvSpPr>
          <p:cNvPr id="18" name="Rectangle avec flèche vers le bas 18">
            <a:extLst>
              <a:ext uri="{FF2B5EF4-FFF2-40B4-BE49-F238E27FC236}">
                <a16:creationId xmlns:a16="http://schemas.microsoft.com/office/drawing/2014/main" id="{7B981C70-D67F-4432-BB0D-D549155810CC}"/>
              </a:ext>
            </a:extLst>
          </p:cNvPr>
          <p:cNvSpPr/>
          <p:nvPr/>
        </p:nvSpPr>
        <p:spPr bwMode="auto">
          <a:xfrm>
            <a:off x="4689281" y="2577616"/>
            <a:ext cx="1230183" cy="899676"/>
          </a:xfrm>
          <a:prstGeom prst="downArrowCallout">
            <a:avLst>
              <a:gd name="adj1" fmla="val 16069"/>
              <a:gd name="adj2" fmla="val 16069"/>
              <a:gd name="adj3" fmla="val 25000"/>
              <a:gd name="adj4" fmla="val 6497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Filtrer par catégorie de formation</a:t>
            </a:r>
          </a:p>
        </p:txBody>
      </p:sp>
    </p:spTree>
    <p:extLst>
      <p:ext uri="{BB962C8B-B14F-4D97-AF65-F5344CB8AC3E}">
        <p14:creationId xmlns:p14="http://schemas.microsoft.com/office/powerpoint/2010/main" val="112227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Collège Doctoral Pays de la Loire -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7D5FE-740C-46F5-801A-FA5477D9711F}" type="slidenum">
              <a:rPr lang="en-US" smtClean="0"/>
              <a:t>9</a:t>
            </a:fld>
            <a:endParaRPr lang="en-US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Améthis</a:t>
            </a:r>
            <a:endParaRPr lang="fr-FR" dirty="0"/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 bwMode="auto">
          <a:xfrm>
            <a:off x="5997388" y="22449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26 janvier 2023</a:t>
            </a:r>
            <a:endParaRPr lang="en-US" dirty="0"/>
          </a:p>
        </p:txBody>
      </p:sp>
      <p:sp>
        <p:nvSpPr>
          <p:cNvPr id="19" name="Espace réservé du texte 1">
            <a:extLst>
              <a:ext uri="{FF2B5EF4-FFF2-40B4-BE49-F238E27FC236}">
                <a16:creationId xmlns:a16="http://schemas.microsoft.com/office/drawing/2014/main" id="{5FC09929-71E4-4D00-BA3F-0B4B9B5D2AEF}"/>
              </a:ext>
            </a:extLst>
          </p:cNvPr>
          <p:cNvSpPr txBox="1">
            <a:spLocks/>
          </p:cNvSpPr>
          <p:nvPr/>
        </p:nvSpPr>
        <p:spPr bwMode="auto">
          <a:xfrm>
            <a:off x="82276" y="785002"/>
            <a:ext cx="8048712" cy="68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>
              <a:defRPr sz="1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000"/>
              <a:t>Amethis</a:t>
            </a:r>
            <a:endParaRPr lang="fr-FR" sz="2000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9E0F0E1D-AB37-4A11-B3DA-97A0FFD95AFB}"/>
              </a:ext>
            </a:extLst>
          </p:cNvPr>
          <p:cNvPicPr/>
          <p:nvPr/>
        </p:nvPicPr>
        <p:blipFill rotWithShape="1">
          <a:blip r:embed="rId2"/>
          <a:srcRect l="50065" t="12157" r="44421" b="55686"/>
          <a:stretch/>
        </p:blipFill>
        <p:spPr bwMode="auto">
          <a:xfrm>
            <a:off x="7451700" y="706909"/>
            <a:ext cx="1166545" cy="1700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F9C55E51-5B5E-46CA-9F4E-F8419496E8CE}"/>
              </a:ext>
            </a:extLst>
          </p:cNvPr>
          <p:cNvSpPr txBox="1">
            <a:spLocks/>
          </p:cNvSpPr>
          <p:nvPr/>
        </p:nvSpPr>
        <p:spPr bwMode="auto">
          <a:xfrm>
            <a:off x="633126" y="1413016"/>
            <a:ext cx="8856984" cy="3707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>
              <a:spcBef>
                <a:spcPts val="1600"/>
              </a:spcBef>
              <a:spcAft>
                <a:spcPts val="0"/>
              </a:spcAft>
              <a:buClr>
                <a:srgbClr val="D0D700"/>
              </a:buClr>
              <a:buFont typeface="Trebuchet MS"/>
              <a:buChar char="●"/>
              <a:defRPr sz="2000">
                <a:solidFill>
                  <a:schemeClr val="tx1"/>
                </a:solidFill>
                <a:latin typeface="Trebuchet MS"/>
                <a:ea typeface="MS PGothic"/>
                <a:cs typeface="Trebuchet MS"/>
              </a:defRPr>
            </a:lvl1pPr>
            <a:lvl2pPr marL="742950" indent="-285750" algn="l" defTabSz="457200">
              <a:spcBef>
                <a:spcPts val="8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800">
                <a:solidFill>
                  <a:schemeClr val="tx1"/>
                </a:solidFill>
                <a:latin typeface="Trebuchet MS"/>
                <a:ea typeface="MS PGothic"/>
                <a:cs typeface="+mn-cs"/>
              </a:defRPr>
            </a:lvl2pPr>
            <a:lvl3pPr marL="1143000" indent="-228600" algn="l" defTabSz="457200"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Courier New"/>
              <a:buChar char="o"/>
              <a:defRPr lang="fr-FR" sz="1600">
                <a:solidFill>
                  <a:schemeClr val="tx1"/>
                </a:solidFill>
                <a:latin typeface="Trebuchet MS"/>
                <a:ea typeface="MS PGothic"/>
                <a:cs typeface="+mn-cs"/>
              </a:defRPr>
            </a:lvl3pPr>
            <a:lvl4pPr marL="1600200" indent="-228600" algn="l" defTabSz="457200">
              <a:spcBef>
                <a:spcPts val="4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Trebuchet MS"/>
                <a:ea typeface="MS PGothic"/>
                <a:cs typeface="+mn-cs"/>
              </a:defRPr>
            </a:lvl4pPr>
            <a:lvl5pPr marL="2057400" indent="-228600" algn="l" defTabSz="457200"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Trebuchet MS"/>
              <a:buChar char="—"/>
              <a:defRPr sz="1000">
                <a:solidFill>
                  <a:schemeClr val="tx1"/>
                </a:solidFill>
                <a:latin typeface="Trebuchet MS"/>
                <a:ea typeface="MS PGothic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Trebuchet MS"/>
              <a:buChar char="—"/>
              <a:defRPr sz="1200">
                <a:solidFill>
                  <a:schemeClr val="tx1"/>
                </a:solidFill>
                <a:latin typeface="Trebuchet MS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1800" b="1" dirty="0"/>
              <a:t>Catalogue des formations</a:t>
            </a:r>
          </a:p>
          <a:p>
            <a:pPr lvl="1">
              <a:defRPr/>
            </a:pPr>
            <a:r>
              <a:rPr lang="fr-FR" sz="1600" b="1" dirty="0"/>
              <a:t>2) Candidater à une formation </a:t>
            </a:r>
          </a:p>
          <a:p>
            <a:pPr lvl="1">
              <a:defRPr/>
            </a:pPr>
            <a:endParaRPr lang="fr-FR" sz="1400" b="1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373CFB8-7D98-4812-B949-6CC750E956A9}"/>
              </a:ext>
            </a:extLst>
          </p:cNvPr>
          <p:cNvPicPr/>
          <p:nvPr/>
        </p:nvPicPr>
        <p:blipFill rotWithShape="1">
          <a:blip r:embed="rId3"/>
          <a:srcRect l="50286" t="21414" b="8235"/>
          <a:stretch/>
        </p:blipFill>
        <p:spPr bwMode="auto">
          <a:xfrm>
            <a:off x="686252" y="2276633"/>
            <a:ext cx="6840760" cy="3168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Rectangle avec flèche vers la gauche 21">
            <a:extLst>
              <a:ext uri="{FF2B5EF4-FFF2-40B4-BE49-F238E27FC236}">
                <a16:creationId xmlns:a16="http://schemas.microsoft.com/office/drawing/2014/main" id="{7C07C04E-8338-4FFA-A6E5-35E439470F4B}"/>
              </a:ext>
            </a:extLst>
          </p:cNvPr>
          <p:cNvSpPr/>
          <p:nvPr/>
        </p:nvSpPr>
        <p:spPr bwMode="auto">
          <a:xfrm>
            <a:off x="7293866" y="2699366"/>
            <a:ext cx="1382590" cy="945658"/>
          </a:xfrm>
          <a:prstGeom prst="leftArrowCallout">
            <a:avLst>
              <a:gd name="adj1" fmla="val 13872"/>
              <a:gd name="adj2" fmla="val 15051"/>
              <a:gd name="adj3" fmla="val 25000"/>
              <a:gd name="adj4" fmla="val 6497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Consulter le descriptif de la formation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79EB5D1-420F-4A5E-BF34-52BF67EACECE}"/>
              </a:ext>
            </a:extLst>
          </p:cNvPr>
          <p:cNvSpPr/>
          <p:nvPr/>
        </p:nvSpPr>
        <p:spPr bwMode="auto">
          <a:xfrm>
            <a:off x="597122" y="2852696"/>
            <a:ext cx="648072" cy="35072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2"/>
                </a:solidFill>
              </a:ln>
              <a:noFill/>
            </a:endParaRPr>
          </a:p>
        </p:txBody>
      </p:sp>
      <p:sp>
        <p:nvSpPr>
          <p:cNvPr id="27" name="Rectangle avec flèche vers la droite 26">
            <a:extLst>
              <a:ext uri="{FF2B5EF4-FFF2-40B4-BE49-F238E27FC236}">
                <a16:creationId xmlns:a16="http://schemas.microsoft.com/office/drawing/2014/main" id="{B992B934-5A04-422C-A395-6AE60B73A10A}"/>
              </a:ext>
            </a:extLst>
          </p:cNvPr>
          <p:cNvSpPr/>
          <p:nvPr/>
        </p:nvSpPr>
        <p:spPr bwMode="auto">
          <a:xfrm>
            <a:off x="590872" y="4842877"/>
            <a:ext cx="1497730" cy="900349"/>
          </a:xfrm>
          <a:prstGeom prst="rightArrowCallou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/>
              <a:t>Cliquer pour candidater à la session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8CA29C-AF70-4FC2-91F9-B5566A3F5A7B}"/>
              </a:ext>
            </a:extLst>
          </p:cNvPr>
          <p:cNvSpPr/>
          <p:nvPr/>
        </p:nvSpPr>
        <p:spPr bwMode="auto">
          <a:xfrm>
            <a:off x="7400375" y="1268760"/>
            <a:ext cx="1166545" cy="12601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520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Arial"/>
        <a:cs typeface="Arial"/>
      </a:majorFont>
      <a:minorFont>
        <a:latin typeface="Century Gothic"/>
        <a:ea typeface="Arial"/>
        <a:cs typeface="Arial"/>
      </a:minorFont>
    </a:fontScheme>
    <a:fmtScheme name="Austin">
      <a:fillStyleLst>
        <a:solidFill>
          <a:schemeClr val="phClr"/>
        </a:solidFill>
        <a:gradFill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 bwMode="auto"/>
      <a:bodyPr/>
      <a:lstStyle/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3087</TotalTime>
  <Words>1062</Words>
  <Application>Microsoft Office PowerPoint</Application>
  <DocSecurity>0</DocSecurity>
  <PresentationFormat>Affichage à l'écran (4:3)</PresentationFormat>
  <Paragraphs>177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5" baseType="lpstr">
      <vt:lpstr>MS PGothic</vt:lpstr>
      <vt:lpstr>Arial</vt:lpstr>
      <vt:lpstr>Calibri</vt:lpstr>
      <vt:lpstr>Century Gothic</vt:lpstr>
      <vt:lpstr>Courier New</vt:lpstr>
      <vt:lpstr>Lucida Grande</vt:lpstr>
      <vt:lpstr>Symbol</vt:lpstr>
      <vt:lpstr>Times New Roman</vt:lpstr>
      <vt:lpstr>Trebuchet MS</vt:lpstr>
      <vt:lpstr>Wingdings</vt:lpstr>
      <vt:lpstr>Wingdings 2</vt:lpstr>
      <vt:lpstr>Austin</vt:lpstr>
      <vt:lpstr>Formations : pourquoi et comment ?</vt:lpstr>
      <vt:lpstr>Ordre du jour</vt:lpstr>
      <vt:lpstr>Introduction</vt:lpstr>
      <vt:lpstr>Introduction</vt:lpstr>
      <vt:lpstr>Introduction</vt:lpstr>
      <vt:lpstr>Offre de formations 2022-2023</vt:lpstr>
      <vt:lpstr>Offre de formations 2022-2023</vt:lpstr>
      <vt:lpstr>Améthis</vt:lpstr>
      <vt:lpstr>Améthis</vt:lpstr>
      <vt:lpstr>Améthis</vt:lpstr>
      <vt:lpstr>Améthis</vt:lpstr>
      <vt:lpstr>Bonnes pratiques</vt:lpstr>
      <vt:lpstr>Echanges et discussions</vt:lpstr>
    </vt:vector>
  </TitlesOfParts>
  <Company>Université de Nantes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Aurélie LARDEUX</dc:creator>
  <cp:lastModifiedBy>Aurélie LARDEUX-PAIN</cp:lastModifiedBy>
  <cp:revision>345</cp:revision>
  <dcterms:created xsi:type="dcterms:W3CDTF">2021-01-11T10:48:10Z</dcterms:created>
  <dcterms:modified xsi:type="dcterms:W3CDTF">2023-01-26T09:41:04Z</dcterms:modified>
  <dc:identifier/>
  <dc:language/>
  <cp:version/>
</cp:coreProperties>
</file>